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91" r:id="rId2"/>
    <p:sldId id="39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18288000" cy="10287000"/>
  <p:notesSz cx="6858000" cy="9144000"/>
  <p:embeddedFontLst>
    <p:embeddedFont>
      <p:font typeface="Archive" panose="02000506040000020004" pitchFamily="2" charset="0"/>
      <p:regular r:id="rId21"/>
    </p:embeddedFont>
    <p:embeddedFont>
      <p:font typeface="Arimo" panose="020B0604020202020204" pitchFamily="34" charset="0"/>
      <p:regular r:id="rId22"/>
    </p:embeddedFont>
    <p:embeddedFont>
      <p:font typeface="Arimo Bold" panose="020B0704020202020204" pitchFamily="34" charset="0"/>
      <p:regular r:id="rId23"/>
      <p:bold r:id="rId24"/>
    </p:embeddedFont>
    <p:embeddedFont>
      <p:font typeface="Cinzel Bold" pitchFamily="2" charset="77"/>
      <p:regular r:id="rId25"/>
      <p:bold r:id="rId26"/>
    </p:embeddedFont>
    <p:embeddedFont>
      <p:font typeface="Cooper Hewitt Bold" pitchFamily="2" charset="77"/>
      <p:regular r:id="rId27"/>
      <p:bold r:id="rId28"/>
    </p:embeddedFont>
    <p:embeddedFont>
      <p:font typeface="Garet" pitchFamily="2" charset="77"/>
      <p:regular r:id="rId29"/>
    </p:embeddedFont>
    <p:embeddedFont>
      <p:font typeface="Montserrat Bold" pitchFamily="2" charset="77"/>
      <p:regular r:id="rId30"/>
      <p:bold r:id="rId31"/>
    </p:embeddedFont>
    <p:embeddedFont>
      <p:font typeface="Poppins" pitchFamily="2" charset="77"/>
      <p:regular r:id="rId32"/>
      <p:bold r:id="rId33"/>
      <p:italic r:id="rId34"/>
      <p:boldItalic r:id="rId35"/>
    </p:embeddedFont>
    <p:embeddedFont>
      <p:font typeface="Poppins Bold" pitchFamily="2" charset="77"/>
      <p:regular r:id="rId36"/>
      <p:bold r:id="rId37"/>
    </p:embeddedFont>
    <p:embeddedFont>
      <p:font typeface="Poppins Italics" pitchFamily="2" charset="77"/>
      <p:regular r:id="rId38"/>
      <p:italic r:id="rId39"/>
    </p:embeddedFont>
    <p:embeddedFont>
      <p:font typeface="Poppins Light" panose="020B0604020202020204" pitchFamily="34" charset="0"/>
      <p:regular r:id="rId40"/>
    </p:embeddedFont>
    <p:embeddedFont>
      <p:font typeface="Poppins Medium" panose="020B0604020202020204" pitchFamily="34" charset="0"/>
      <p:regular r:id="rId41"/>
    </p:embeddedFont>
    <p:embeddedFont>
      <p:font typeface="Poppins Semi-Bold" pitchFamily="2" charset="77"/>
      <p:regular r:id="rId42"/>
      <p:bold r:id="rId43"/>
    </p:embeddedFont>
    <p:embeddedFont>
      <p:font typeface="TT Norms" panose="02000503030000020003" pitchFamily="2" charset="0"/>
      <p:regular r:id="rId44"/>
    </p:embeddedFont>
    <p:embeddedFont>
      <p:font typeface="TT Norms Bold" panose="02000803030000020004" pitchFamily="2" charset="0"/>
      <p:regular r:id="rId45"/>
      <p:bold r:id="rId46"/>
    </p:embeddedFont>
    <p:embeddedFont>
      <p:font typeface="TT Norms Italics" panose="02000503030000090003" pitchFamily="2"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autoAdjust="0"/>
    <p:restoredTop sz="94603" autoAdjust="0"/>
  </p:normalViewPr>
  <p:slideViewPr>
    <p:cSldViewPr>
      <p:cViewPr>
        <p:scale>
          <a:sx n="64" d="100"/>
          <a:sy n="64" d="100"/>
        </p:scale>
        <p:origin x="1352" y="8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6044C-4243-7B47-8420-AFE7F15561D6}" type="datetimeFigureOut">
              <a:rPr lang="en-US" smtClean="0"/>
              <a:t>5/30/25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932BF-2F81-8A48-B182-82BE1E24E6FC}" type="slidenum">
              <a:rPr lang="en-US" smtClean="0"/>
              <a:t>‹#›</a:t>
            </a:fld>
            <a:endParaRPr lang="en-US"/>
          </a:p>
        </p:txBody>
      </p:sp>
    </p:spTree>
    <p:extLst>
      <p:ext uri="{BB962C8B-B14F-4D97-AF65-F5344CB8AC3E}">
        <p14:creationId xmlns:p14="http://schemas.microsoft.com/office/powerpoint/2010/main" val="109858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4F5D4126-7F6D-4896-BB40-6A6D951FAA95}" type="slidenum">
              <a:rPr lang="en-US" smtClean="0"/>
              <a:t>1</a:t>
            </a:fld>
            <a:endParaRPr lang="en-US" dirty="0"/>
          </a:p>
        </p:txBody>
      </p:sp>
    </p:spTree>
    <p:extLst>
      <p:ext uri="{BB962C8B-B14F-4D97-AF65-F5344CB8AC3E}">
        <p14:creationId xmlns:p14="http://schemas.microsoft.com/office/powerpoint/2010/main" val="375101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form base – A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8F84-FB80-84E6-CE46-679638140B78}"/>
              </a:ext>
            </a:extLst>
          </p:cNvPr>
          <p:cNvSpPr>
            <a:spLocks noGrp="1"/>
          </p:cNvSpPr>
          <p:nvPr>
            <p:ph type="title" hasCustomPrompt="1"/>
          </p:nvPr>
        </p:nvSpPr>
        <p:spPr>
          <a:xfrm>
            <a:off x="720000" y="504000"/>
            <a:ext cx="16848000" cy="1032756"/>
          </a:xfrm>
        </p:spPr>
        <p:txBody>
          <a:bodyPr tIns="0" rIns="0" bIns="0">
            <a:noAutofit/>
          </a:bodyPr>
          <a:lstStyle>
            <a:lvl1pPr>
              <a:defRPr sz="5600"/>
            </a:lvl1pPr>
          </a:lstStyle>
          <a:p>
            <a:r>
              <a:rPr lang="en-GB" dirty="0"/>
              <a:t>Calibri 28pt Title Case Header</a:t>
            </a:r>
            <a:endParaRPr lang="en-US" dirty="0"/>
          </a:p>
        </p:txBody>
      </p:sp>
      <p:sp>
        <p:nvSpPr>
          <p:cNvPr id="3" name="Slide Number Placeholder 5">
            <a:extLst>
              <a:ext uri="{FF2B5EF4-FFF2-40B4-BE49-F238E27FC236}">
                <a16:creationId xmlns:a16="http://schemas.microsoft.com/office/drawing/2014/main" id="{F80E9C65-D63B-FDFC-F77B-DB1BCAEDA3A2}"/>
              </a:ext>
            </a:extLst>
          </p:cNvPr>
          <p:cNvSpPr>
            <a:spLocks noGrp="1"/>
          </p:cNvSpPr>
          <p:nvPr>
            <p:ph type="sldNum" sz="quarter" idx="4"/>
          </p:nvPr>
        </p:nvSpPr>
        <p:spPr>
          <a:xfrm>
            <a:off x="17064000" y="9756000"/>
            <a:ext cx="504000" cy="216000"/>
          </a:xfrm>
          <a:prstGeom prst="rect">
            <a:avLst/>
          </a:prstGeom>
        </p:spPr>
        <p:txBody>
          <a:bodyPr vert="horz" lIns="91440" tIns="45720" rIns="0" bIns="45720" rtlCol="0" anchor="ctr"/>
          <a:lstStyle>
            <a:lvl1pPr algn="r">
              <a:defRPr sz="1400">
                <a:solidFill>
                  <a:srgbClr val="25282A"/>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326177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 slide – option 1">
    <p:spTree>
      <p:nvGrpSpPr>
        <p:cNvPr id="1" name=""/>
        <p:cNvGrpSpPr/>
        <p:nvPr/>
      </p:nvGrpSpPr>
      <p:grpSpPr>
        <a:xfrm>
          <a:off x="0" y="0"/>
          <a:ext cx="0" cy="0"/>
          <a:chOff x="0" y="0"/>
          <a:chExt cx="0" cy="0"/>
        </a:xfrm>
      </p:grpSpPr>
      <p:pic>
        <p:nvPicPr>
          <p:cNvPr id="18" name="Picture 17" descr="A person standing in a city&#10;&#10;Description automatically generated">
            <a:extLst>
              <a:ext uri="{FF2B5EF4-FFF2-40B4-BE49-F238E27FC236}">
                <a16:creationId xmlns:a16="http://schemas.microsoft.com/office/drawing/2014/main" id="{B6DEDB96-00B2-358F-72AD-A5804CB76F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91" t="21756" r="18909" b="1"/>
          <a:stretch/>
        </p:blipFill>
        <p:spPr>
          <a:xfrm>
            <a:off x="3" y="1"/>
            <a:ext cx="18287998" cy="10283226"/>
          </a:xfrm>
          <a:prstGeom prst="rect">
            <a:avLst/>
          </a:prstGeom>
        </p:spPr>
      </p:pic>
      <p:grpSp>
        <p:nvGrpSpPr>
          <p:cNvPr id="20" name="Group 19">
            <a:extLst>
              <a:ext uri="{FF2B5EF4-FFF2-40B4-BE49-F238E27FC236}">
                <a16:creationId xmlns:a16="http://schemas.microsoft.com/office/drawing/2014/main" id="{459FE530-2088-0EB9-1DB4-6B457BDA767B}"/>
              </a:ext>
            </a:extLst>
          </p:cNvPr>
          <p:cNvGrpSpPr/>
          <p:nvPr userDrawn="1"/>
        </p:nvGrpSpPr>
        <p:grpSpPr>
          <a:xfrm>
            <a:off x="4123369" y="-5221"/>
            <a:ext cx="10967734" cy="10292222"/>
            <a:chOff x="2061684" y="-2611"/>
            <a:chExt cx="5483867" cy="5146111"/>
          </a:xfrm>
        </p:grpSpPr>
        <p:sp>
          <p:nvSpPr>
            <p:cNvPr id="17" name="Freeform 16">
              <a:extLst>
                <a:ext uri="{FF2B5EF4-FFF2-40B4-BE49-F238E27FC236}">
                  <a16:creationId xmlns:a16="http://schemas.microsoft.com/office/drawing/2014/main" id="{63B02634-B21C-3602-457E-B94E9E677B1D}"/>
                </a:ext>
              </a:extLst>
            </p:cNvPr>
            <p:cNvSpPr/>
            <p:nvPr userDrawn="1"/>
          </p:nvSpPr>
          <p:spPr>
            <a:xfrm>
              <a:off x="4713195" y="2994807"/>
              <a:ext cx="555796" cy="2148693"/>
            </a:xfrm>
            <a:custGeom>
              <a:avLst/>
              <a:gdLst>
                <a:gd name="connsiteX0" fmla="*/ 282388 w 564777"/>
                <a:gd name="connsiteY0" fmla="*/ 2131358 h 2138082"/>
                <a:gd name="connsiteX1" fmla="*/ 0 w 564777"/>
                <a:gd name="connsiteY1" fmla="*/ 2138082 h 2138082"/>
                <a:gd name="connsiteX2" fmla="*/ 564777 w 564777"/>
                <a:gd name="connsiteY2" fmla="*/ 0 h 2138082"/>
                <a:gd name="connsiteX3" fmla="*/ 282388 w 564777"/>
                <a:gd name="connsiteY3" fmla="*/ 2131358 h 2138082"/>
                <a:gd name="connsiteX0" fmla="*/ 164913 w 564777"/>
                <a:gd name="connsiteY0" fmla="*/ 2074208 h 2138082"/>
                <a:gd name="connsiteX1" fmla="*/ 0 w 564777"/>
                <a:gd name="connsiteY1" fmla="*/ 2138082 h 2138082"/>
                <a:gd name="connsiteX2" fmla="*/ 564777 w 564777"/>
                <a:gd name="connsiteY2" fmla="*/ 0 h 2138082"/>
                <a:gd name="connsiteX3" fmla="*/ 164913 w 564777"/>
                <a:gd name="connsiteY3" fmla="*/ 2074208 h 2138082"/>
                <a:gd name="connsiteX0" fmla="*/ 269688 w 564777"/>
                <a:gd name="connsiteY0" fmla="*/ 2137708 h 2138082"/>
                <a:gd name="connsiteX1" fmla="*/ 0 w 564777"/>
                <a:gd name="connsiteY1" fmla="*/ 2138082 h 2138082"/>
                <a:gd name="connsiteX2" fmla="*/ 564777 w 564777"/>
                <a:gd name="connsiteY2" fmla="*/ 0 h 2138082"/>
                <a:gd name="connsiteX3" fmla="*/ 269688 w 564777"/>
                <a:gd name="connsiteY3" fmla="*/ 2137708 h 2138082"/>
                <a:gd name="connsiteX0" fmla="*/ 269688 w 571304"/>
                <a:gd name="connsiteY0" fmla="*/ 2112729 h 2113103"/>
                <a:gd name="connsiteX1" fmla="*/ 0 w 571304"/>
                <a:gd name="connsiteY1" fmla="*/ 2113103 h 2113103"/>
                <a:gd name="connsiteX2" fmla="*/ 571304 w 571304"/>
                <a:gd name="connsiteY2" fmla="*/ 0 h 2113103"/>
                <a:gd name="connsiteX3" fmla="*/ 269688 w 571304"/>
                <a:gd name="connsiteY3" fmla="*/ 2112729 h 2113103"/>
              </a:gdLst>
              <a:ahLst/>
              <a:cxnLst>
                <a:cxn ang="0">
                  <a:pos x="connsiteX0" y="connsiteY0"/>
                </a:cxn>
                <a:cxn ang="0">
                  <a:pos x="connsiteX1" y="connsiteY1"/>
                </a:cxn>
                <a:cxn ang="0">
                  <a:pos x="connsiteX2" y="connsiteY2"/>
                </a:cxn>
                <a:cxn ang="0">
                  <a:pos x="connsiteX3" y="connsiteY3"/>
                </a:cxn>
              </a:cxnLst>
              <a:rect l="l" t="t" r="r" b="b"/>
              <a:pathLst>
                <a:path w="571304" h="2113103">
                  <a:moveTo>
                    <a:pt x="269688" y="2112729"/>
                  </a:moveTo>
                  <a:lnTo>
                    <a:pt x="0" y="2113103"/>
                  </a:lnTo>
                  <a:lnTo>
                    <a:pt x="571304" y="0"/>
                  </a:lnTo>
                  <a:lnTo>
                    <a:pt x="269688" y="2112729"/>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Freeform 15">
              <a:extLst>
                <a:ext uri="{FF2B5EF4-FFF2-40B4-BE49-F238E27FC236}">
                  <a16:creationId xmlns:a16="http://schemas.microsoft.com/office/drawing/2014/main" id="{C7B638B2-DB33-F551-CF36-571983733236}"/>
                </a:ext>
              </a:extLst>
            </p:cNvPr>
            <p:cNvSpPr/>
            <p:nvPr userDrawn="1"/>
          </p:nvSpPr>
          <p:spPr>
            <a:xfrm>
              <a:off x="5269093" y="-2611"/>
              <a:ext cx="753279" cy="3012592"/>
            </a:xfrm>
            <a:custGeom>
              <a:avLst/>
              <a:gdLst>
                <a:gd name="connsiteX0" fmla="*/ 353028 w 775504"/>
                <a:gd name="connsiteY0" fmla="*/ 0 h 3015205"/>
                <a:gd name="connsiteX1" fmla="*/ 775504 w 775504"/>
                <a:gd name="connsiteY1" fmla="*/ 5788 h 3015205"/>
                <a:gd name="connsiteX2" fmla="*/ 0 w 775504"/>
                <a:gd name="connsiteY2" fmla="*/ 3015205 h 3015205"/>
                <a:gd name="connsiteX3" fmla="*/ 353028 w 775504"/>
                <a:gd name="connsiteY3" fmla="*/ 0 h 3015205"/>
                <a:gd name="connsiteX0" fmla="*/ 403828 w 775504"/>
                <a:gd name="connsiteY0" fmla="*/ 3737 h 3009417"/>
                <a:gd name="connsiteX1" fmla="*/ 775504 w 775504"/>
                <a:gd name="connsiteY1" fmla="*/ 0 h 3009417"/>
                <a:gd name="connsiteX2" fmla="*/ 0 w 775504"/>
                <a:gd name="connsiteY2" fmla="*/ 3009417 h 3009417"/>
                <a:gd name="connsiteX3" fmla="*/ 403828 w 775504"/>
                <a:gd name="connsiteY3" fmla="*/ 3737 h 3009417"/>
                <a:gd name="connsiteX0" fmla="*/ 349853 w 775504"/>
                <a:gd name="connsiteY0" fmla="*/ 562 h 3009417"/>
                <a:gd name="connsiteX1" fmla="*/ 775504 w 775504"/>
                <a:gd name="connsiteY1" fmla="*/ 0 h 3009417"/>
                <a:gd name="connsiteX2" fmla="*/ 0 w 775504"/>
                <a:gd name="connsiteY2" fmla="*/ 3009417 h 3009417"/>
                <a:gd name="connsiteX3" fmla="*/ 349853 w 775504"/>
                <a:gd name="connsiteY3" fmla="*/ 562 h 3009417"/>
                <a:gd name="connsiteX0" fmla="*/ 349853 w 721529"/>
                <a:gd name="connsiteY0" fmla="*/ 0 h 3008855"/>
                <a:gd name="connsiteX1" fmla="*/ 721529 w 721529"/>
                <a:gd name="connsiteY1" fmla="*/ 91513 h 3008855"/>
                <a:gd name="connsiteX2" fmla="*/ 0 w 721529"/>
                <a:gd name="connsiteY2" fmla="*/ 3008855 h 3008855"/>
                <a:gd name="connsiteX3" fmla="*/ 349853 w 721529"/>
                <a:gd name="connsiteY3" fmla="*/ 0 h 3008855"/>
                <a:gd name="connsiteX0" fmla="*/ 349853 w 750104"/>
                <a:gd name="connsiteY0" fmla="*/ 0 h 3008855"/>
                <a:gd name="connsiteX1" fmla="*/ 750104 w 750104"/>
                <a:gd name="connsiteY1" fmla="*/ 2613 h 3008855"/>
                <a:gd name="connsiteX2" fmla="*/ 0 w 750104"/>
                <a:gd name="connsiteY2" fmla="*/ 3008855 h 3008855"/>
                <a:gd name="connsiteX3" fmla="*/ 349853 w 750104"/>
                <a:gd name="connsiteY3" fmla="*/ 0 h 3008855"/>
                <a:gd name="connsiteX0" fmla="*/ 457803 w 750104"/>
                <a:gd name="connsiteY0" fmla="*/ 0 h 3027905"/>
                <a:gd name="connsiteX1" fmla="*/ 750104 w 750104"/>
                <a:gd name="connsiteY1" fmla="*/ 21663 h 3027905"/>
                <a:gd name="connsiteX2" fmla="*/ 0 w 750104"/>
                <a:gd name="connsiteY2" fmla="*/ 3027905 h 3027905"/>
                <a:gd name="connsiteX3" fmla="*/ 457803 w 750104"/>
                <a:gd name="connsiteY3" fmla="*/ 0 h 3027905"/>
                <a:gd name="connsiteX0" fmla="*/ 346678 w 750104"/>
                <a:gd name="connsiteY0" fmla="*/ 3737 h 3006242"/>
                <a:gd name="connsiteX1" fmla="*/ 750104 w 750104"/>
                <a:gd name="connsiteY1" fmla="*/ 0 h 3006242"/>
                <a:gd name="connsiteX2" fmla="*/ 0 w 750104"/>
                <a:gd name="connsiteY2" fmla="*/ 3006242 h 3006242"/>
                <a:gd name="connsiteX3" fmla="*/ 346678 w 750104"/>
                <a:gd name="connsiteY3" fmla="*/ 3737 h 3006242"/>
                <a:gd name="connsiteX0" fmla="*/ 346678 w 750104"/>
                <a:gd name="connsiteY0" fmla="*/ 3737 h 3006242"/>
                <a:gd name="connsiteX1" fmla="*/ 750104 w 750104"/>
                <a:gd name="connsiteY1" fmla="*/ 0 h 3006242"/>
                <a:gd name="connsiteX2" fmla="*/ 0 w 750104"/>
                <a:gd name="connsiteY2" fmla="*/ 3006242 h 3006242"/>
                <a:gd name="connsiteX3" fmla="*/ 346678 w 750104"/>
                <a:gd name="connsiteY3" fmla="*/ 3737 h 3006242"/>
                <a:gd name="connsiteX0" fmla="*/ 172053 w 575479"/>
                <a:gd name="connsiteY0" fmla="*/ 3737 h 2961792"/>
                <a:gd name="connsiteX1" fmla="*/ 575479 w 575479"/>
                <a:gd name="connsiteY1" fmla="*/ 0 h 2961792"/>
                <a:gd name="connsiteX2" fmla="*/ 0 w 575479"/>
                <a:gd name="connsiteY2" fmla="*/ 2961792 h 2961792"/>
                <a:gd name="connsiteX3" fmla="*/ 172053 w 575479"/>
                <a:gd name="connsiteY3" fmla="*/ 3737 h 2961792"/>
                <a:gd name="connsiteX0" fmla="*/ 349853 w 753279"/>
                <a:gd name="connsiteY0" fmla="*/ 3737 h 3012592"/>
                <a:gd name="connsiteX1" fmla="*/ 753279 w 753279"/>
                <a:gd name="connsiteY1" fmla="*/ 0 h 3012592"/>
                <a:gd name="connsiteX2" fmla="*/ 0 w 753279"/>
                <a:gd name="connsiteY2" fmla="*/ 3012592 h 3012592"/>
                <a:gd name="connsiteX3" fmla="*/ 349853 w 753279"/>
                <a:gd name="connsiteY3" fmla="*/ 3737 h 3012592"/>
              </a:gdLst>
              <a:ahLst/>
              <a:cxnLst>
                <a:cxn ang="0">
                  <a:pos x="connsiteX0" y="connsiteY0"/>
                </a:cxn>
                <a:cxn ang="0">
                  <a:pos x="connsiteX1" y="connsiteY1"/>
                </a:cxn>
                <a:cxn ang="0">
                  <a:pos x="connsiteX2" y="connsiteY2"/>
                </a:cxn>
                <a:cxn ang="0">
                  <a:pos x="connsiteX3" y="connsiteY3"/>
                </a:cxn>
              </a:cxnLst>
              <a:rect l="l" t="t" r="r" b="b"/>
              <a:pathLst>
                <a:path w="753279" h="3012592">
                  <a:moveTo>
                    <a:pt x="349853" y="3737"/>
                  </a:moveTo>
                  <a:lnTo>
                    <a:pt x="753279" y="0"/>
                  </a:lnTo>
                  <a:lnTo>
                    <a:pt x="0" y="3012592"/>
                  </a:lnTo>
                  <a:lnTo>
                    <a:pt x="349853" y="3737"/>
                  </a:lnTo>
                  <a:close/>
                </a:path>
              </a:pathLst>
            </a:cu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Freeform 8">
              <a:extLst>
                <a:ext uri="{FF2B5EF4-FFF2-40B4-BE49-F238E27FC236}">
                  <a16:creationId xmlns:a16="http://schemas.microsoft.com/office/drawing/2014/main" id="{D47CB755-88FC-FAB7-3942-5A58D5B47F2F}"/>
                </a:ext>
              </a:extLst>
            </p:cNvPr>
            <p:cNvSpPr/>
            <p:nvPr userDrawn="1"/>
          </p:nvSpPr>
          <p:spPr>
            <a:xfrm>
              <a:off x="2061684" y="-1"/>
              <a:ext cx="3560728" cy="3000554"/>
            </a:xfrm>
            <a:custGeom>
              <a:avLst/>
              <a:gdLst>
                <a:gd name="connsiteX0" fmla="*/ 515816 w 703385"/>
                <a:gd name="connsiteY0" fmla="*/ 2235200 h 2235200"/>
                <a:gd name="connsiteX1" fmla="*/ 0 w 703385"/>
                <a:gd name="connsiteY1" fmla="*/ 0 h 2235200"/>
                <a:gd name="connsiteX2" fmla="*/ 703385 w 703385"/>
                <a:gd name="connsiteY2" fmla="*/ 0 h 2235200"/>
                <a:gd name="connsiteX3" fmla="*/ 515816 w 703385"/>
                <a:gd name="connsiteY3" fmla="*/ 2235200 h 2235200"/>
                <a:gd name="connsiteX0" fmla="*/ 506291 w 703385"/>
                <a:gd name="connsiteY0" fmla="*/ 2254250 h 2254250"/>
                <a:gd name="connsiteX1" fmla="*/ 0 w 703385"/>
                <a:gd name="connsiteY1" fmla="*/ 0 h 2254250"/>
                <a:gd name="connsiteX2" fmla="*/ 703385 w 703385"/>
                <a:gd name="connsiteY2" fmla="*/ 0 h 2254250"/>
                <a:gd name="connsiteX3" fmla="*/ 506291 w 703385"/>
                <a:gd name="connsiteY3" fmla="*/ 2254250 h 2254250"/>
                <a:gd name="connsiteX0" fmla="*/ 487241 w 703385"/>
                <a:gd name="connsiteY0" fmla="*/ 1933575 h 1933575"/>
                <a:gd name="connsiteX1" fmla="*/ 0 w 703385"/>
                <a:gd name="connsiteY1" fmla="*/ 0 h 1933575"/>
                <a:gd name="connsiteX2" fmla="*/ 703385 w 703385"/>
                <a:gd name="connsiteY2" fmla="*/ 0 h 1933575"/>
                <a:gd name="connsiteX3" fmla="*/ 487241 w 703385"/>
                <a:gd name="connsiteY3" fmla="*/ 1933575 h 1933575"/>
                <a:gd name="connsiteX0" fmla="*/ 506291 w 703385"/>
                <a:gd name="connsiteY0" fmla="*/ 2257425 h 2257425"/>
                <a:gd name="connsiteX1" fmla="*/ 0 w 703385"/>
                <a:gd name="connsiteY1" fmla="*/ 0 h 2257425"/>
                <a:gd name="connsiteX2" fmla="*/ 703385 w 703385"/>
                <a:gd name="connsiteY2" fmla="*/ 0 h 2257425"/>
                <a:gd name="connsiteX3" fmla="*/ 506291 w 703385"/>
                <a:gd name="connsiteY3" fmla="*/ 2257425 h 2257425"/>
                <a:gd name="connsiteX0" fmla="*/ 506291 w 703385"/>
                <a:gd name="connsiteY0" fmla="*/ 2270125 h 2270125"/>
                <a:gd name="connsiteX1" fmla="*/ 0 w 703385"/>
                <a:gd name="connsiteY1" fmla="*/ 0 h 2270125"/>
                <a:gd name="connsiteX2" fmla="*/ 703385 w 703385"/>
                <a:gd name="connsiteY2" fmla="*/ 0 h 2270125"/>
                <a:gd name="connsiteX3" fmla="*/ 506291 w 703385"/>
                <a:gd name="connsiteY3" fmla="*/ 2270125 h 2270125"/>
                <a:gd name="connsiteX0" fmla="*/ 1864833 w 2061927"/>
                <a:gd name="connsiteY0" fmla="*/ 2273298 h 2273298"/>
                <a:gd name="connsiteX1" fmla="*/ 0 w 2061927"/>
                <a:gd name="connsiteY1" fmla="*/ 0 h 2273298"/>
                <a:gd name="connsiteX2" fmla="*/ 2061927 w 2061927"/>
                <a:gd name="connsiteY2" fmla="*/ 3173 h 2273298"/>
                <a:gd name="connsiteX3" fmla="*/ 1864833 w 2061927"/>
                <a:gd name="connsiteY3" fmla="*/ 2273298 h 2273298"/>
                <a:gd name="connsiteX0" fmla="*/ 1864833 w 2071666"/>
                <a:gd name="connsiteY0" fmla="*/ 2273298 h 2273298"/>
                <a:gd name="connsiteX1" fmla="*/ 0 w 2071666"/>
                <a:gd name="connsiteY1" fmla="*/ 0 h 2273298"/>
                <a:gd name="connsiteX2" fmla="*/ 2071666 w 2071666"/>
                <a:gd name="connsiteY2" fmla="*/ 9519 h 2273298"/>
                <a:gd name="connsiteX3" fmla="*/ 1864833 w 2071666"/>
                <a:gd name="connsiteY3" fmla="*/ 2273298 h 2273298"/>
                <a:gd name="connsiteX0" fmla="*/ 1864833 w 2069231"/>
                <a:gd name="connsiteY0" fmla="*/ 2273298 h 2273298"/>
                <a:gd name="connsiteX1" fmla="*/ 0 w 2069231"/>
                <a:gd name="connsiteY1" fmla="*/ 0 h 2273298"/>
                <a:gd name="connsiteX2" fmla="*/ 2069231 w 2069231"/>
                <a:gd name="connsiteY2" fmla="*/ 3172 h 2273298"/>
                <a:gd name="connsiteX3" fmla="*/ 1864833 w 2069231"/>
                <a:gd name="connsiteY3" fmla="*/ 2273298 h 2273298"/>
                <a:gd name="connsiteX0" fmla="*/ 1862398 w 2066796"/>
                <a:gd name="connsiteY0" fmla="*/ 2270126 h 2270126"/>
                <a:gd name="connsiteX1" fmla="*/ 0 w 2066796"/>
                <a:gd name="connsiteY1" fmla="*/ 1 h 2270126"/>
                <a:gd name="connsiteX2" fmla="*/ 2066796 w 2066796"/>
                <a:gd name="connsiteY2" fmla="*/ 0 h 2270126"/>
                <a:gd name="connsiteX3" fmla="*/ 1862398 w 2066796"/>
                <a:gd name="connsiteY3" fmla="*/ 2270126 h 2270126"/>
              </a:gdLst>
              <a:ahLst/>
              <a:cxnLst>
                <a:cxn ang="0">
                  <a:pos x="connsiteX0" y="connsiteY0"/>
                </a:cxn>
                <a:cxn ang="0">
                  <a:pos x="connsiteX1" y="connsiteY1"/>
                </a:cxn>
                <a:cxn ang="0">
                  <a:pos x="connsiteX2" y="connsiteY2"/>
                </a:cxn>
                <a:cxn ang="0">
                  <a:pos x="connsiteX3" y="connsiteY3"/>
                </a:cxn>
              </a:cxnLst>
              <a:rect l="l" t="t" r="r" b="b"/>
              <a:pathLst>
                <a:path w="2066796" h="2270126">
                  <a:moveTo>
                    <a:pt x="1862398" y="2270126"/>
                  </a:moveTo>
                  <a:lnTo>
                    <a:pt x="0" y="1"/>
                  </a:lnTo>
                  <a:lnTo>
                    <a:pt x="2066796" y="0"/>
                  </a:lnTo>
                  <a:lnTo>
                    <a:pt x="1862398" y="2270126"/>
                  </a:lnTo>
                  <a:close/>
                </a:path>
              </a:pathLst>
            </a:custGeom>
            <a:solidFill>
              <a:schemeClr val="accent2">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Freeform 10">
              <a:extLst>
                <a:ext uri="{FF2B5EF4-FFF2-40B4-BE49-F238E27FC236}">
                  <a16:creationId xmlns:a16="http://schemas.microsoft.com/office/drawing/2014/main" id="{A6D3097A-7BAF-76C0-E803-CC80A746A919}"/>
                </a:ext>
              </a:extLst>
            </p:cNvPr>
            <p:cNvSpPr/>
            <p:nvPr userDrawn="1"/>
          </p:nvSpPr>
          <p:spPr>
            <a:xfrm>
              <a:off x="4978713" y="3000553"/>
              <a:ext cx="2566838" cy="2141060"/>
            </a:xfrm>
            <a:custGeom>
              <a:avLst/>
              <a:gdLst>
                <a:gd name="connsiteX0" fmla="*/ 0 w 906585"/>
                <a:gd name="connsiteY0" fmla="*/ 2938584 h 2946400"/>
                <a:gd name="connsiteX1" fmla="*/ 234462 w 906585"/>
                <a:gd name="connsiteY1" fmla="*/ 0 h 2946400"/>
                <a:gd name="connsiteX2" fmla="*/ 906585 w 906585"/>
                <a:gd name="connsiteY2" fmla="*/ 2946400 h 2946400"/>
                <a:gd name="connsiteX3" fmla="*/ 0 w 906585"/>
                <a:gd name="connsiteY3" fmla="*/ 2938584 h 2946400"/>
                <a:gd name="connsiteX0" fmla="*/ 0 w 906585"/>
                <a:gd name="connsiteY0" fmla="*/ 2754434 h 2762250"/>
                <a:gd name="connsiteX1" fmla="*/ 237637 w 906585"/>
                <a:gd name="connsiteY1" fmla="*/ 0 h 2762250"/>
                <a:gd name="connsiteX2" fmla="*/ 906585 w 906585"/>
                <a:gd name="connsiteY2" fmla="*/ 2762250 h 2762250"/>
                <a:gd name="connsiteX3" fmla="*/ 0 w 906585"/>
                <a:gd name="connsiteY3" fmla="*/ 2754434 h 2762250"/>
                <a:gd name="connsiteX0" fmla="*/ 0 w 906585"/>
                <a:gd name="connsiteY0" fmla="*/ 2932234 h 2940050"/>
                <a:gd name="connsiteX1" fmla="*/ 237637 w 906585"/>
                <a:gd name="connsiteY1" fmla="*/ 0 h 2940050"/>
                <a:gd name="connsiteX2" fmla="*/ 906585 w 906585"/>
                <a:gd name="connsiteY2" fmla="*/ 2940050 h 2940050"/>
                <a:gd name="connsiteX3" fmla="*/ 0 w 906585"/>
                <a:gd name="connsiteY3" fmla="*/ 2932234 h 2940050"/>
                <a:gd name="connsiteX0" fmla="*/ 0 w 909760"/>
                <a:gd name="connsiteY0" fmla="*/ 2932234 h 2932234"/>
                <a:gd name="connsiteX1" fmla="*/ 237637 w 909760"/>
                <a:gd name="connsiteY1" fmla="*/ 0 h 2932234"/>
                <a:gd name="connsiteX2" fmla="*/ 909760 w 909760"/>
                <a:gd name="connsiteY2" fmla="*/ 2927350 h 2932234"/>
                <a:gd name="connsiteX3" fmla="*/ 0 w 909760"/>
                <a:gd name="connsiteY3" fmla="*/ 2932234 h 2932234"/>
                <a:gd name="connsiteX0" fmla="*/ 0 w 830385"/>
                <a:gd name="connsiteY0" fmla="*/ 2935409 h 2935409"/>
                <a:gd name="connsiteX1" fmla="*/ 158262 w 830385"/>
                <a:gd name="connsiteY1" fmla="*/ 0 h 2935409"/>
                <a:gd name="connsiteX2" fmla="*/ 830385 w 830385"/>
                <a:gd name="connsiteY2" fmla="*/ 2927350 h 2935409"/>
                <a:gd name="connsiteX3" fmla="*/ 0 w 830385"/>
                <a:gd name="connsiteY3" fmla="*/ 2935409 h 2935409"/>
                <a:gd name="connsiteX0" fmla="*/ 0 w 909760"/>
                <a:gd name="connsiteY0" fmla="*/ 2932234 h 2932234"/>
                <a:gd name="connsiteX1" fmla="*/ 237637 w 909760"/>
                <a:gd name="connsiteY1" fmla="*/ 0 h 2932234"/>
                <a:gd name="connsiteX2" fmla="*/ 909760 w 909760"/>
                <a:gd name="connsiteY2" fmla="*/ 2927350 h 2932234"/>
                <a:gd name="connsiteX3" fmla="*/ 0 w 909760"/>
                <a:gd name="connsiteY3" fmla="*/ 2932234 h 2932234"/>
                <a:gd name="connsiteX0" fmla="*/ 0 w 909760"/>
                <a:gd name="connsiteY0" fmla="*/ 2109909 h 2109909"/>
                <a:gd name="connsiteX1" fmla="*/ 256687 w 909760"/>
                <a:gd name="connsiteY1" fmla="*/ 0 h 2109909"/>
                <a:gd name="connsiteX2" fmla="*/ 909760 w 909760"/>
                <a:gd name="connsiteY2" fmla="*/ 2105025 h 2109909"/>
                <a:gd name="connsiteX3" fmla="*/ 0 w 909760"/>
                <a:gd name="connsiteY3" fmla="*/ 2109909 h 2109909"/>
                <a:gd name="connsiteX0" fmla="*/ 0 w 909760"/>
                <a:gd name="connsiteY0" fmla="*/ 2916359 h 2916359"/>
                <a:gd name="connsiteX1" fmla="*/ 237637 w 909760"/>
                <a:gd name="connsiteY1" fmla="*/ 0 h 2916359"/>
                <a:gd name="connsiteX2" fmla="*/ 909760 w 909760"/>
                <a:gd name="connsiteY2" fmla="*/ 2911475 h 2916359"/>
                <a:gd name="connsiteX3" fmla="*/ 0 w 909760"/>
                <a:gd name="connsiteY3" fmla="*/ 2916359 h 2916359"/>
                <a:gd name="connsiteX0" fmla="*/ 0 w 909760"/>
                <a:gd name="connsiteY0" fmla="*/ 2913184 h 2913184"/>
                <a:gd name="connsiteX1" fmla="*/ 240812 w 909760"/>
                <a:gd name="connsiteY1" fmla="*/ 0 h 2913184"/>
                <a:gd name="connsiteX2" fmla="*/ 909760 w 909760"/>
                <a:gd name="connsiteY2" fmla="*/ 2908300 h 2913184"/>
                <a:gd name="connsiteX3" fmla="*/ 0 w 909760"/>
                <a:gd name="connsiteY3" fmla="*/ 2913184 h 2913184"/>
                <a:gd name="connsiteX0" fmla="*/ 0 w 909760"/>
                <a:gd name="connsiteY0" fmla="*/ 2158175 h 2158175"/>
                <a:gd name="connsiteX1" fmla="*/ 104041 w 909760"/>
                <a:gd name="connsiteY1" fmla="*/ 0 h 2158175"/>
                <a:gd name="connsiteX2" fmla="*/ 909760 w 909760"/>
                <a:gd name="connsiteY2" fmla="*/ 2153291 h 2158175"/>
                <a:gd name="connsiteX3" fmla="*/ 0 w 909760"/>
                <a:gd name="connsiteY3" fmla="*/ 2158175 h 2158175"/>
                <a:gd name="connsiteX0" fmla="*/ 0 w 909760"/>
                <a:gd name="connsiteY0" fmla="*/ 2145591 h 2145591"/>
                <a:gd name="connsiteX1" fmla="*/ 98094 w 909760"/>
                <a:gd name="connsiteY1" fmla="*/ 0 h 2145591"/>
                <a:gd name="connsiteX2" fmla="*/ 909760 w 909760"/>
                <a:gd name="connsiteY2" fmla="*/ 2140707 h 2145591"/>
                <a:gd name="connsiteX3" fmla="*/ 0 w 909760"/>
                <a:gd name="connsiteY3" fmla="*/ 2145591 h 2145591"/>
                <a:gd name="connsiteX0" fmla="*/ 0 w 909760"/>
                <a:gd name="connsiteY0" fmla="*/ 2149786 h 2149786"/>
                <a:gd name="connsiteX1" fmla="*/ 102554 w 909760"/>
                <a:gd name="connsiteY1" fmla="*/ 0 h 2149786"/>
                <a:gd name="connsiteX2" fmla="*/ 909760 w 909760"/>
                <a:gd name="connsiteY2" fmla="*/ 2144902 h 2149786"/>
                <a:gd name="connsiteX3" fmla="*/ 0 w 909760"/>
                <a:gd name="connsiteY3" fmla="*/ 2149786 h 2149786"/>
              </a:gdLst>
              <a:ahLst/>
              <a:cxnLst>
                <a:cxn ang="0">
                  <a:pos x="connsiteX0" y="connsiteY0"/>
                </a:cxn>
                <a:cxn ang="0">
                  <a:pos x="connsiteX1" y="connsiteY1"/>
                </a:cxn>
                <a:cxn ang="0">
                  <a:pos x="connsiteX2" y="connsiteY2"/>
                </a:cxn>
                <a:cxn ang="0">
                  <a:pos x="connsiteX3" y="connsiteY3"/>
                </a:cxn>
              </a:cxnLst>
              <a:rect l="l" t="t" r="r" b="b"/>
              <a:pathLst>
                <a:path w="909760" h="2149786">
                  <a:moveTo>
                    <a:pt x="0" y="2149786"/>
                  </a:moveTo>
                  <a:lnTo>
                    <a:pt x="102554" y="0"/>
                  </a:lnTo>
                  <a:lnTo>
                    <a:pt x="909760" y="2144902"/>
                  </a:lnTo>
                  <a:lnTo>
                    <a:pt x="0" y="2149786"/>
                  </a:lnTo>
                  <a:close/>
                </a:path>
              </a:pathLst>
            </a:custGeom>
            <a:solidFill>
              <a:schemeClr val="accent1">
                <a:alpha val="819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25" name="Date Placeholder 3">
            <a:extLst>
              <a:ext uri="{FF2B5EF4-FFF2-40B4-BE49-F238E27FC236}">
                <a16:creationId xmlns:a16="http://schemas.microsoft.com/office/drawing/2014/main" id="{79D2303C-6CEB-4EB1-B7F5-5657DBD1AA69}"/>
              </a:ext>
            </a:extLst>
          </p:cNvPr>
          <p:cNvSpPr txBox="1">
            <a:spLocks/>
          </p:cNvSpPr>
          <p:nvPr userDrawn="1"/>
        </p:nvSpPr>
        <p:spPr>
          <a:xfrm rot="16200000">
            <a:off x="16210086" y="1691831"/>
            <a:ext cx="3543304" cy="623338"/>
          </a:xfrm>
          <a:prstGeom prst="rect">
            <a:avLst/>
          </a:prstGeom>
        </p:spPr>
        <p:txBody>
          <a:bodyPr vert="horz" lIns="182880" tIns="91440" rIns="182880" bIns="9144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600" b="0" i="0" dirty="0">
              <a:solidFill>
                <a:schemeClr val="bg1">
                  <a:lumMod val="85000"/>
                </a:schemeClr>
              </a:solidFill>
              <a:latin typeface="Calibri" panose="020F0502020204030204" pitchFamily="34" charset="0"/>
              <a:cs typeface="Calibri" panose="020F0502020204030204" pitchFamily="34" charset="0"/>
            </a:endParaRPr>
          </a:p>
        </p:txBody>
      </p:sp>
      <p:sp>
        <p:nvSpPr>
          <p:cNvPr id="26" name="Rectangle 4">
            <a:extLst>
              <a:ext uri="{FF2B5EF4-FFF2-40B4-BE49-F238E27FC236}">
                <a16:creationId xmlns:a16="http://schemas.microsoft.com/office/drawing/2014/main" id="{51E0C343-A951-4C7B-8D14-2E677E72841E}"/>
              </a:ext>
            </a:extLst>
          </p:cNvPr>
          <p:cNvSpPr>
            <a:spLocks noGrp="1" noChangeArrowheads="1"/>
          </p:cNvSpPr>
          <p:nvPr>
            <p:ph type="subTitle" idx="1" hasCustomPrompt="1"/>
          </p:nvPr>
        </p:nvSpPr>
        <p:spPr>
          <a:xfrm>
            <a:off x="720000" y="6840000"/>
            <a:ext cx="7761600" cy="734404"/>
          </a:xfrm>
          <a:noFill/>
        </p:spPr>
        <p:txBody>
          <a:bodyPr lIns="0" tIns="0" rIns="0" bIns="0">
            <a:noAutofit/>
          </a:bodyPr>
          <a:lstStyle>
            <a:lvl1pPr marL="0" indent="0" algn="l">
              <a:buFontTx/>
              <a:buNone/>
              <a:defRPr sz="3600" b="0">
                <a:solidFill>
                  <a:schemeClr val="bg1"/>
                </a:solidFill>
              </a:defRPr>
            </a:lvl1pPr>
          </a:lstStyle>
          <a:p>
            <a:r>
              <a:rPr lang="en-US" sz="2800" dirty="0"/>
              <a:t>Calibri 18pt – Small sub header</a:t>
            </a:r>
          </a:p>
        </p:txBody>
      </p:sp>
      <p:sp>
        <p:nvSpPr>
          <p:cNvPr id="27" name="Rectangle 3">
            <a:extLst>
              <a:ext uri="{FF2B5EF4-FFF2-40B4-BE49-F238E27FC236}">
                <a16:creationId xmlns:a16="http://schemas.microsoft.com/office/drawing/2014/main" id="{3511C78C-32AF-47C5-B9EF-7C082008AAAD}"/>
              </a:ext>
            </a:extLst>
          </p:cNvPr>
          <p:cNvSpPr>
            <a:spLocks noGrp="1" noChangeArrowheads="1"/>
          </p:cNvSpPr>
          <p:nvPr>
            <p:ph type="ctrTitle" hasCustomPrompt="1"/>
          </p:nvPr>
        </p:nvSpPr>
        <p:spPr>
          <a:xfrm>
            <a:off x="720000" y="4608001"/>
            <a:ext cx="7761600" cy="1803762"/>
          </a:xfrm>
          <a:noFill/>
        </p:spPr>
        <p:txBody>
          <a:bodyPr lIns="0" tIns="0" rIns="0" bIns="0" anchor="b" anchorCtr="0">
            <a:noAutofit/>
          </a:bodyPr>
          <a:lstStyle>
            <a:lvl1pPr algn="l">
              <a:defRPr sz="7200">
                <a:solidFill>
                  <a:schemeClr val="bg1"/>
                </a:solidFill>
              </a:defRPr>
            </a:lvl1pPr>
          </a:lstStyle>
          <a:p>
            <a:r>
              <a:rPr lang="en-GB" dirty="0"/>
              <a:t>Calibri Title 36pt</a:t>
            </a:r>
            <a:br>
              <a:rPr lang="en-GB" dirty="0"/>
            </a:br>
            <a:r>
              <a:rPr lang="en-GB" dirty="0" err="1"/>
              <a:t>Lobfoe</a:t>
            </a:r>
            <a:r>
              <a:rPr lang="en-GB" dirty="0"/>
              <a:t> </a:t>
            </a:r>
            <a:r>
              <a:rPr lang="en-GB" dirty="0" err="1"/>
              <a:t>Desf</a:t>
            </a:r>
            <a:r>
              <a:rPr lang="en-GB" dirty="0"/>
              <a:t> </a:t>
            </a:r>
            <a:r>
              <a:rPr lang="en-GB" dirty="0" err="1"/>
              <a:t>Heafm</a:t>
            </a:r>
            <a:endParaRPr lang="en-US" dirty="0"/>
          </a:p>
        </p:txBody>
      </p:sp>
      <p:sp>
        <p:nvSpPr>
          <p:cNvPr id="10" name="Rectangle 9">
            <a:extLst>
              <a:ext uri="{FF2B5EF4-FFF2-40B4-BE49-F238E27FC236}">
                <a16:creationId xmlns:a16="http://schemas.microsoft.com/office/drawing/2014/main" id="{B3789156-22D1-D673-6381-303F49050D51}"/>
              </a:ext>
            </a:extLst>
          </p:cNvPr>
          <p:cNvSpPr/>
          <p:nvPr userDrawn="1"/>
        </p:nvSpPr>
        <p:spPr>
          <a:xfrm>
            <a:off x="719997" y="9756000"/>
            <a:ext cx="8307270" cy="215444"/>
          </a:xfrm>
          <a:prstGeom prst="rect">
            <a:avLst/>
          </a:prstGeom>
        </p:spPr>
        <p:txBody>
          <a:bodyPr wrap="square" lIns="0" tIns="0" rIns="0" bIns="0">
            <a:spAutoFit/>
          </a:bodyPr>
          <a:lstStyle/>
          <a:p>
            <a:pPr marL="12700" lvl="2" indent="0" algn="l">
              <a:buFont typeface="Arial" panose="020B0604020202020204" pitchFamily="34" charset="0"/>
              <a:buNone/>
              <a:tabLst/>
            </a:pPr>
            <a:r>
              <a:rPr lang="en-US" sz="1400" dirty="0">
                <a:solidFill>
                  <a:schemeClr val="bg1"/>
                </a:solidFill>
                <a:latin typeface="+mn-lt"/>
              </a:rPr>
              <a:t>© 2025 CLA Global TS. All rights reserved.</a:t>
            </a:r>
          </a:p>
        </p:txBody>
      </p:sp>
      <p:pic>
        <p:nvPicPr>
          <p:cNvPr id="2" name="Picture 1" descr="A white text on a black background&#10;&#10;Description automatically generated">
            <a:extLst>
              <a:ext uri="{FF2B5EF4-FFF2-40B4-BE49-F238E27FC236}">
                <a16:creationId xmlns:a16="http://schemas.microsoft.com/office/drawing/2014/main" id="{39B2E257-A96E-2FAD-ADFB-E9C88758E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18" y="2389732"/>
            <a:ext cx="5502456" cy="1604256"/>
          </a:xfrm>
          <a:prstGeom prst="rect">
            <a:avLst/>
          </a:prstGeom>
        </p:spPr>
      </p:pic>
    </p:spTree>
    <p:extLst>
      <p:ext uri="{BB962C8B-B14F-4D97-AF65-F5344CB8AC3E}">
        <p14:creationId xmlns:p14="http://schemas.microsoft.com/office/powerpoint/2010/main" val="190840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hyperlink" Target="https://linkedin.com/in/sutihar" TargetMode="External"/><Relationship Id="rId4" Type="http://schemas.openxmlformats.org/officeDocument/2006/relationships/image" Target="../media/image31.jpeg"/><Relationship Id="rId9" Type="http://schemas.openxmlformats.org/officeDocument/2006/relationships/hyperlink" Target="https://sutihar.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channelnewsasia.com/watch/singapore-firms-struggling-cash-flow-amid-us-tariffs-5135426" TargetMode="External"/><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digitalcfoasia.com/2023/10/27/singapores-small-business-cash-crunch-drives-owners-to-forego-sala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sv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A1639-A152-4884-B982-05850A96E5AF}"/>
              </a:ext>
            </a:extLst>
          </p:cNvPr>
          <p:cNvSpPr>
            <a:spLocks noGrp="1"/>
          </p:cNvSpPr>
          <p:nvPr>
            <p:ph type="ctrTitle"/>
          </p:nvPr>
        </p:nvSpPr>
        <p:spPr>
          <a:xfrm>
            <a:off x="720001" y="4296793"/>
            <a:ext cx="9098702" cy="3075090"/>
          </a:xfrm>
        </p:spPr>
        <p:txBody>
          <a:bodyPr/>
          <a:lstStyle/>
          <a:p>
            <a:r>
              <a:rPr lang="en-US" sz="6400" dirty="0">
                <a:solidFill>
                  <a:prstClr val="white"/>
                </a:solidFill>
              </a:rPr>
              <a:t>The 8</a:t>
            </a:r>
            <a:r>
              <a:rPr lang="en-US" sz="6400" baseline="30000" dirty="0">
                <a:solidFill>
                  <a:prstClr val="white"/>
                </a:solidFill>
              </a:rPr>
              <a:t>th</a:t>
            </a:r>
            <a:r>
              <a:rPr lang="en-US" sz="6400" dirty="0">
                <a:solidFill>
                  <a:prstClr val="white"/>
                </a:solidFill>
              </a:rPr>
              <a:t> CLA Global TS Business Plan Challenge 2025</a:t>
            </a:r>
            <a:endParaRPr lang="en-SG" sz="6400" dirty="0"/>
          </a:p>
        </p:txBody>
      </p:sp>
    </p:spTree>
    <p:extLst>
      <p:ext uri="{BB962C8B-B14F-4D97-AF65-F5344CB8AC3E}">
        <p14:creationId xmlns:p14="http://schemas.microsoft.com/office/powerpoint/2010/main" val="261390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AutoShape 2"/>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3" name="Freeform 3"/>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grpSp>
        <p:nvGrpSpPr>
          <p:cNvPr id="5" name="Group 5"/>
          <p:cNvGrpSpPr/>
          <p:nvPr/>
        </p:nvGrpSpPr>
        <p:grpSpPr>
          <a:xfrm>
            <a:off x="999508" y="2871681"/>
            <a:ext cx="2982577" cy="6252611"/>
            <a:chOff x="0" y="0"/>
            <a:chExt cx="785535" cy="1646778"/>
          </a:xfrm>
        </p:grpSpPr>
        <p:sp>
          <p:nvSpPr>
            <p:cNvPr id="6" name="Freeform 6"/>
            <p:cNvSpPr/>
            <p:nvPr/>
          </p:nvSpPr>
          <p:spPr>
            <a:xfrm>
              <a:off x="0" y="0"/>
              <a:ext cx="785535" cy="1646778"/>
            </a:xfrm>
            <a:custGeom>
              <a:avLst/>
              <a:gdLst/>
              <a:ahLst/>
              <a:cxnLst/>
              <a:rect l="l" t="t" r="r" b="b"/>
              <a:pathLst>
                <a:path w="785535" h="1646778">
                  <a:moveTo>
                    <a:pt x="132381" y="0"/>
                  </a:moveTo>
                  <a:lnTo>
                    <a:pt x="653153" y="0"/>
                  </a:lnTo>
                  <a:cubicBezTo>
                    <a:pt x="688263" y="0"/>
                    <a:pt x="721935" y="13947"/>
                    <a:pt x="746761" y="38774"/>
                  </a:cubicBezTo>
                  <a:cubicBezTo>
                    <a:pt x="771587" y="63600"/>
                    <a:pt x="785535" y="97272"/>
                    <a:pt x="785535" y="132381"/>
                  </a:cubicBezTo>
                  <a:lnTo>
                    <a:pt x="785535" y="1514397"/>
                  </a:lnTo>
                  <a:cubicBezTo>
                    <a:pt x="785535" y="1549506"/>
                    <a:pt x="771587" y="1583178"/>
                    <a:pt x="746761" y="1608005"/>
                  </a:cubicBezTo>
                  <a:cubicBezTo>
                    <a:pt x="721935" y="1632831"/>
                    <a:pt x="688263" y="1646778"/>
                    <a:pt x="653153" y="1646778"/>
                  </a:cubicBezTo>
                  <a:lnTo>
                    <a:pt x="132381" y="1646778"/>
                  </a:lnTo>
                  <a:cubicBezTo>
                    <a:pt x="97272" y="1646778"/>
                    <a:pt x="63600" y="1632831"/>
                    <a:pt x="38774" y="1608005"/>
                  </a:cubicBezTo>
                  <a:cubicBezTo>
                    <a:pt x="13947" y="1583178"/>
                    <a:pt x="0" y="1549506"/>
                    <a:pt x="0" y="1514397"/>
                  </a:cubicBezTo>
                  <a:lnTo>
                    <a:pt x="0" y="132381"/>
                  </a:lnTo>
                  <a:cubicBezTo>
                    <a:pt x="0" y="97272"/>
                    <a:pt x="13947" y="63600"/>
                    <a:pt x="38774" y="38774"/>
                  </a:cubicBezTo>
                  <a:cubicBezTo>
                    <a:pt x="63600" y="13947"/>
                    <a:pt x="97272" y="0"/>
                    <a:pt x="132381" y="0"/>
                  </a:cubicBezTo>
                  <a:close/>
                </a:path>
              </a:pathLst>
            </a:custGeom>
            <a:solidFill>
              <a:srgbClr val="FFFFFF">
                <a:alpha val="9804"/>
              </a:srgbClr>
            </a:solidFill>
            <a:ln cap="rnd">
              <a:noFill/>
              <a:prstDash val="solid"/>
              <a:round/>
            </a:ln>
          </p:spPr>
          <p:txBody>
            <a:bodyPr/>
            <a:lstStyle/>
            <a:p>
              <a:endParaRPr lang="en-US"/>
            </a:p>
          </p:txBody>
        </p:sp>
        <p:sp>
          <p:nvSpPr>
            <p:cNvPr id="7" name="TextBox 7"/>
            <p:cNvSpPr txBox="1"/>
            <p:nvPr/>
          </p:nvSpPr>
          <p:spPr>
            <a:xfrm>
              <a:off x="0" y="-28575"/>
              <a:ext cx="785535" cy="167535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9419589"/>
            <a:ext cx="2938009"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08 - AI Architecture</a:t>
            </a:r>
          </a:p>
        </p:txBody>
      </p:sp>
      <p:sp>
        <p:nvSpPr>
          <p:cNvPr id="9" name="TextBox 9"/>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10" name="TextBox 10"/>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11" name="TextBox 11"/>
          <p:cNvSpPr txBox="1"/>
          <p:nvPr/>
        </p:nvSpPr>
        <p:spPr>
          <a:xfrm>
            <a:off x="1028700" y="1528455"/>
            <a:ext cx="7330201" cy="1000125"/>
          </a:xfrm>
          <a:prstGeom prst="rect">
            <a:avLst/>
          </a:prstGeom>
        </p:spPr>
        <p:txBody>
          <a:bodyPr lIns="0" tIns="0" rIns="0" bIns="0" rtlCol="0" anchor="t">
            <a:spAutoFit/>
          </a:bodyPr>
          <a:lstStyle/>
          <a:p>
            <a:pPr algn="l">
              <a:lnSpc>
                <a:spcPts val="7800"/>
              </a:lnSpc>
            </a:pPr>
            <a:r>
              <a:rPr lang="en-US" sz="6500">
                <a:solidFill>
                  <a:srgbClr val="F0FBFE">
                    <a:alpha val="80784"/>
                  </a:srgbClr>
                </a:solidFill>
                <a:latin typeface="Archive"/>
                <a:ea typeface="Archive"/>
                <a:cs typeface="Archive"/>
                <a:sym typeface="Archive"/>
              </a:rPr>
              <a:t>AI Architecture</a:t>
            </a:r>
          </a:p>
        </p:txBody>
      </p:sp>
      <p:grpSp>
        <p:nvGrpSpPr>
          <p:cNvPr id="12" name="Group 12"/>
          <p:cNvGrpSpPr/>
          <p:nvPr/>
        </p:nvGrpSpPr>
        <p:grpSpPr>
          <a:xfrm>
            <a:off x="4682999" y="2871681"/>
            <a:ext cx="8778172" cy="2177653"/>
            <a:chOff x="0" y="0"/>
            <a:chExt cx="2311947" cy="573538"/>
          </a:xfrm>
        </p:grpSpPr>
        <p:sp>
          <p:nvSpPr>
            <p:cNvPr id="13" name="Freeform 13"/>
            <p:cNvSpPr/>
            <p:nvPr/>
          </p:nvSpPr>
          <p:spPr>
            <a:xfrm>
              <a:off x="0" y="0"/>
              <a:ext cx="2311947" cy="573538"/>
            </a:xfrm>
            <a:custGeom>
              <a:avLst/>
              <a:gdLst/>
              <a:ahLst/>
              <a:cxnLst/>
              <a:rect l="l" t="t" r="r" b="b"/>
              <a:pathLst>
                <a:path w="2311947" h="573538">
                  <a:moveTo>
                    <a:pt x="44980" y="0"/>
                  </a:moveTo>
                  <a:lnTo>
                    <a:pt x="2266967" y="0"/>
                  </a:lnTo>
                  <a:cubicBezTo>
                    <a:pt x="2291809" y="0"/>
                    <a:pt x="2311947" y="20138"/>
                    <a:pt x="2311947" y="44980"/>
                  </a:cubicBezTo>
                  <a:lnTo>
                    <a:pt x="2311947" y="528559"/>
                  </a:lnTo>
                  <a:cubicBezTo>
                    <a:pt x="2311947" y="540488"/>
                    <a:pt x="2307208" y="551929"/>
                    <a:pt x="2298772" y="560364"/>
                  </a:cubicBezTo>
                  <a:cubicBezTo>
                    <a:pt x="2290337" y="568799"/>
                    <a:pt x="2278897" y="573538"/>
                    <a:pt x="2266967" y="573538"/>
                  </a:cubicBezTo>
                  <a:lnTo>
                    <a:pt x="44980" y="573538"/>
                  </a:lnTo>
                  <a:cubicBezTo>
                    <a:pt x="33050" y="573538"/>
                    <a:pt x="21609" y="568799"/>
                    <a:pt x="13174" y="560364"/>
                  </a:cubicBezTo>
                  <a:cubicBezTo>
                    <a:pt x="4739" y="551929"/>
                    <a:pt x="0" y="540488"/>
                    <a:pt x="0" y="528559"/>
                  </a:cubicBezTo>
                  <a:lnTo>
                    <a:pt x="0" y="44980"/>
                  </a:lnTo>
                  <a:cubicBezTo>
                    <a:pt x="0" y="33050"/>
                    <a:pt x="4739" y="21609"/>
                    <a:pt x="13174" y="13174"/>
                  </a:cubicBezTo>
                  <a:cubicBezTo>
                    <a:pt x="21609" y="4739"/>
                    <a:pt x="33050" y="0"/>
                    <a:pt x="44980" y="0"/>
                  </a:cubicBezTo>
                  <a:close/>
                </a:path>
              </a:pathLst>
            </a:custGeom>
            <a:solidFill>
              <a:srgbClr val="FFFFFF">
                <a:alpha val="9804"/>
              </a:srgbClr>
            </a:solidFill>
          </p:spPr>
          <p:txBody>
            <a:bodyPr/>
            <a:lstStyle/>
            <a:p>
              <a:endParaRPr lang="en-US"/>
            </a:p>
          </p:txBody>
        </p:sp>
        <p:sp>
          <p:nvSpPr>
            <p:cNvPr id="14" name="TextBox 14"/>
            <p:cNvSpPr txBox="1"/>
            <p:nvPr/>
          </p:nvSpPr>
          <p:spPr>
            <a:xfrm>
              <a:off x="0" y="-28575"/>
              <a:ext cx="2311947" cy="60211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682999" y="5554158"/>
            <a:ext cx="5861184" cy="3570133"/>
            <a:chOff x="0" y="0"/>
            <a:chExt cx="1543686" cy="940282"/>
          </a:xfrm>
        </p:grpSpPr>
        <p:sp>
          <p:nvSpPr>
            <p:cNvPr id="16" name="Freeform 16"/>
            <p:cNvSpPr/>
            <p:nvPr/>
          </p:nvSpPr>
          <p:spPr>
            <a:xfrm>
              <a:off x="0" y="0"/>
              <a:ext cx="1543686" cy="940282"/>
            </a:xfrm>
            <a:custGeom>
              <a:avLst/>
              <a:gdLst/>
              <a:ahLst/>
              <a:cxnLst/>
              <a:rect l="l" t="t" r="r" b="b"/>
              <a:pathLst>
                <a:path w="1543686" h="940282">
                  <a:moveTo>
                    <a:pt x="67365" y="0"/>
                  </a:moveTo>
                  <a:lnTo>
                    <a:pt x="1476321" y="0"/>
                  </a:lnTo>
                  <a:cubicBezTo>
                    <a:pt x="1513526" y="0"/>
                    <a:pt x="1543686" y="30160"/>
                    <a:pt x="1543686" y="67365"/>
                  </a:cubicBezTo>
                  <a:lnTo>
                    <a:pt x="1543686" y="872917"/>
                  </a:lnTo>
                  <a:cubicBezTo>
                    <a:pt x="1543686" y="890783"/>
                    <a:pt x="1536589" y="907918"/>
                    <a:pt x="1523956" y="920551"/>
                  </a:cubicBezTo>
                  <a:cubicBezTo>
                    <a:pt x="1511322" y="933185"/>
                    <a:pt x="1494188" y="940282"/>
                    <a:pt x="1476321" y="940282"/>
                  </a:cubicBezTo>
                  <a:lnTo>
                    <a:pt x="67365" y="940282"/>
                  </a:lnTo>
                  <a:cubicBezTo>
                    <a:pt x="30160" y="940282"/>
                    <a:pt x="0" y="910122"/>
                    <a:pt x="0" y="872917"/>
                  </a:cubicBezTo>
                  <a:lnTo>
                    <a:pt x="0" y="67365"/>
                  </a:lnTo>
                  <a:cubicBezTo>
                    <a:pt x="0" y="30160"/>
                    <a:pt x="30160" y="0"/>
                    <a:pt x="67365" y="0"/>
                  </a:cubicBezTo>
                  <a:close/>
                </a:path>
              </a:pathLst>
            </a:custGeom>
            <a:solidFill>
              <a:srgbClr val="FFFFFF">
                <a:alpha val="9804"/>
              </a:srgbClr>
            </a:solidFill>
          </p:spPr>
          <p:txBody>
            <a:bodyPr/>
            <a:lstStyle/>
            <a:p>
              <a:endParaRPr lang="en-US"/>
            </a:p>
          </p:txBody>
        </p:sp>
        <p:sp>
          <p:nvSpPr>
            <p:cNvPr id="17" name="TextBox 17"/>
            <p:cNvSpPr txBox="1"/>
            <p:nvPr/>
          </p:nvSpPr>
          <p:spPr>
            <a:xfrm>
              <a:off x="0" y="-28575"/>
              <a:ext cx="1543686" cy="96885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4219581" y="2871681"/>
            <a:ext cx="3068911" cy="2177653"/>
            <a:chOff x="0" y="0"/>
            <a:chExt cx="808273" cy="573538"/>
          </a:xfrm>
        </p:grpSpPr>
        <p:sp>
          <p:nvSpPr>
            <p:cNvPr id="19" name="Freeform 19"/>
            <p:cNvSpPr/>
            <p:nvPr/>
          </p:nvSpPr>
          <p:spPr>
            <a:xfrm>
              <a:off x="0" y="0"/>
              <a:ext cx="808273" cy="573538"/>
            </a:xfrm>
            <a:custGeom>
              <a:avLst/>
              <a:gdLst/>
              <a:ahLst/>
              <a:cxnLst/>
              <a:rect l="l" t="t" r="r" b="b"/>
              <a:pathLst>
                <a:path w="808273" h="573538">
                  <a:moveTo>
                    <a:pt x="128657" y="0"/>
                  </a:moveTo>
                  <a:lnTo>
                    <a:pt x="679616" y="0"/>
                  </a:lnTo>
                  <a:cubicBezTo>
                    <a:pt x="713738" y="0"/>
                    <a:pt x="746462" y="13555"/>
                    <a:pt x="770590" y="37683"/>
                  </a:cubicBezTo>
                  <a:cubicBezTo>
                    <a:pt x="794718" y="61811"/>
                    <a:pt x="808273" y="94535"/>
                    <a:pt x="808273" y="128657"/>
                  </a:cubicBezTo>
                  <a:lnTo>
                    <a:pt x="808273" y="444881"/>
                  </a:lnTo>
                  <a:cubicBezTo>
                    <a:pt x="808273" y="515936"/>
                    <a:pt x="750671" y="573538"/>
                    <a:pt x="679616" y="573538"/>
                  </a:cubicBezTo>
                  <a:lnTo>
                    <a:pt x="128657" y="573538"/>
                  </a:lnTo>
                  <a:cubicBezTo>
                    <a:pt x="94535" y="573538"/>
                    <a:pt x="61811" y="559983"/>
                    <a:pt x="37683" y="535855"/>
                  </a:cubicBezTo>
                  <a:cubicBezTo>
                    <a:pt x="13555" y="511727"/>
                    <a:pt x="0" y="479003"/>
                    <a:pt x="0" y="444881"/>
                  </a:cubicBezTo>
                  <a:lnTo>
                    <a:pt x="0" y="128657"/>
                  </a:lnTo>
                  <a:cubicBezTo>
                    <a:pt x="0" y="57602"/>
                    <a:pt x="57602" y="0"/>
                    <a:pt x="128657" y="0"/>
                  </a:cubicBezTo>
                  <a:close/>
                </a:path>
              </a:pathLst>
            </a:custGeom>
            <a:solidFill>
              <a:srgbClr val="FFFFFF">
                <a:alpha val="9804"/>
              </a:srgbClr>
            </a:solidFill>
          </p:spPr>
          <p:txBody>
            <a:bodyPr/>
            <a:lstStyle/>
            <a:p>
              <a:endParaRPr lang="en-US"/>
            </a:p>
          </p:txBody>
        </p:sp>
        <p:sp>
          <p:nvSpPr>
            <p:cNvPr id="20" name="TextBox 20"/>
            <p:cNvSpPr txBox="1"/>
            <p:nvPr/>
          </p:nvSpPr>
          <p:spPr>
            <a:xfrm>
              <a:off x="0" y="-28575"/>
              <a:ext cx="808273" cy="602113"/>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088174" y="5554158"/>
            <a:ext cx="2845657" cy="3713867"/>
            <a:chOff x="0" y="0"/>
            <a:chExt cx="749473" cy="978138"/>
          </a:xfrm>
        </p:grpSpPr>
        <p:sp>
          <p:nvSpPr>
            <p:cNvPr id="22" name="Freeform 22"/>
            <p:cNvSpPr/>
            <p:nvPr/>
          </p:nvSpPr>
          <p:spPr>
            <a:xfrm>
              <a:off x="0" y="0"/>
              <a:ext cx="749473" cy="978138"/>
            </a:xfrm>
            <a:custGeom>
              <a:avLst/>
              <a:gdLst/>
              <a:ahLst/>
              <a:cxnLst/>
              <a:rect l="l" t="t" r="r" b="b"/>
              <a:pathLst>
                <a:path w="749473" h="978138">
                  <a:moveTo>
                    <a:pt x="138751" y="0"/>
                  </a:moveTo>
                  <a:lnTo>
                    <a:pt x="610722" y="0"/>
                  </a:lnTo>
                  <a:cubicBezTo>
                    <a:pt x="647522" y="0"/>
                    <a:pt x="682813" y="14618"/>
                    <a:pt x="708834" y="40639"/>
                  </a:cubicBezTo>
                  <a:cubicBezTo>
                    <a:pt x="734855" y="66660"/>
                    <a:pt x="749473" y="101952"/>
                    <a:pt x="749473" y="138751"/>
                  </a:cubicBezTo>
                  <a:lnTo>
                    <a:pt x="749473" y="839387"/>
                  </a:lnTo>
                  <a:cubicBezTo>
                    <a:pt x="749473" y="916017"/>
                    <a:pt x="687353" y="978138"/>
                    <a:pt x="610722" y="978138"/>
                  </a:cubicBezTo>
                  <a:lnTo>
                    <a:pt x="138751" y="978138"/>
                  </a:lnTo>
                  <a:cubicBezTo>
                    <a:pt x="101952" y="978138"/>
                    <a:pt x="66660" y="963519"/>
                    <a:pt x="40639" y="937499"/>
                  </a:cubicBezTo>
                  <a:cubicBezTo>
                    <a:pt x="14618" y="911478"/>
                    <a:pt x="0" y="876186"/>
                    <a:pt x="0" y="839387"/>
                  </a:cubicBezTo>
                  <a:lnTo>
                    <a:pt x="0" y="138751"/>
                  </a:lnTo>
                  <a:cubicBezTo>
                    <a:pt x="0" y="101952"/>
                    <a:pt x="14618" y="66660"/>
                    <a:pt x="40639" y="40639"/>
                  </a:cubicBezTo>
                  <a:cubicBezTo>
                    <a:pt x="66660" y="14618"/>
                    <a:pt x="101952" y="0"/>
                    <a:pt x="138751" y="0"/>
                  </a:cubicBezTo>
                  <a:close/>
                </a:path>
              </a:pathLst>
            </a:custGeom>
            <a:solidFill>
              <a:srgbClr val="FFFFFF">
                <a:alpha val="9804"/>
              </a:srgbClr>
            </a:solidFill>
          </p:spPr>
          <p:txBody>
            <a:bodyPr/>
            <a:lstStyle/>
            <a:p>
              <a:endParaRPr lang="en-US"/>
            </a:p>
          </p:txBody>
        </p:sp>
        <p:sp>
          <p:nvSpPr>
            <p:cNvPr id="23" name="TextBox 23"/>
            <p:cNvSpPr txBox="1"/>
            <p:nvPr/>
          </p:nvSpPr>
          <p:spPr>
            <a:xfrm>
              <a:off x="0" y="-28575"/>
              <a:ext cx="749473" cy="100671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219581" y="5554158"/>
            <a:ext cx="3068911" cy="3713867"/>
            <a:chOff x="0" y="0"/>
            <a:chExt cx="808273" cy="978138"/>
          </a:xfrm>
        </p:grpSpPr>
        <p:sp>
          <p:nvSpPr>
            <p:cNvPr id="25" name="Freeform 25"/>
            <p:cNvSpPr/>
            <p:nvPr/>
          </p:nvSpPr>
          <p:spPr>
            <a:xfrm>
              <a:off x="0" y="0"/>
              <a:ext cx="808273" cy="978138"/>
            </a:xfrm>
            <a:custGeom>
              <a:avLst/>
              <a:gdLst/>
              <a:ahLst/>
              <a:cxnLst/>
              <a:rect l="l" t="t" r="r" b="b"/>
              <a:pathLst>
                <a:path w="808273" h="978138">
                  <a:moveTo>
                    <a:pt x="128657" y="0"/>
                  </a:moveTo>
                  <a:lnTo>
                    <a:pt x="679616" y="0"/>
                  </a:lnTo>
                  <a:cubicBezTo>
                    <a:pt x="713738" y="0"/>
                    <a:pt x="746462" y="13555"/>
                    <a:pt x="770590" y="37683"/>
                  </a:cubicBezTo>
                  <a:cubicBezTo>
                    <a:pt x="794718" y="61811"/>
                    <a:pt x="808273" y="94535"/>
                    <a:pt x="808273" y="128657"/>
                  </a:cubicBezTo>
                  <a:lnTo>
                    <a:pt x="808273" y="849481"/>
                  </a:lnTo>
                  <a:cubicBezTo>
                    <a:pt x="808273" y="920536"/>
                    <a:pt x="750671" y="978138"/>
                    <a:pt x="679616" y="978138"/>
                  </a:cubicBezTo>
                  <a:lnTo>
                    <a:pt x="128657" y="978138"/>
                  </a:lnTo>
                  <a:cubicBezTo>
                    <a:pt x="94535" y="978138"/>
                    <a:pt x="61811" y="964583"/>
                    <a:pt x="37683" y="940455"/>
                  </a:cubicBezTo>
                  <a:cubicBezTo>
                    <a:pt x="13555" y="916327"/>
                    <a:pt x="0" y="883603"/>
                    <a:pt x="0" y="849481"/>
                  </a:cubicBezTo>
                  <a:lnTo>
                    <a:pt x="0" y="128657"/>
                  </a:lnTo>
                  <a:cubicBezTo>
                    <a:pt x="0" y="57602"/>
                    <a:pt x="57602" y="0"/>
                    <a:pt x="128657" y="0"/>
                  </a:cubicBezTo>
                  <a:close/>
                </a:path>
              </a:pathLst>
            </a:custGeom>
            <a:solidFill>
              <a:srgbClr val="FFFFFF">
                <a:alpha val="9804"/>
              </a:srgbClr>
            </a:solidFill>
          </p:spPr>
          <p:txBody>
            <a:bodyPr/>
            <a:lstStyle/>
            <a:p>
              <a:endParaRPr lang="en-US"/>
            </a:p>
          </p:txBody>
        </p:sp>
        <p:sp>
          <p:nvSpPr>
            <p:cNvPr id="26" name="TextBox 26"/>
            <p:cNvSpPr txBox="1"/>
            <p:nvPr/>
          </p:nvSpPr>
          <p:spPr>
            <a:xfrm>
              <a:off x="0" y="-28575"/>
              <a:ext cx="808273" cy="1006713"/>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197088" y="2651044"/>
            <a:ext cx="2629829" cy="309255"/>
          </a:xfrm>
          <a:prstGeom prst="rect">
            <a:avLst/>
          </a:prstGeom>
        </p:spPr>
        <p:txBody>
          <a:bodyPr lIns="0" tIns="0" rIns="0" bIns="0" rtlCol="0" anchor="t">
            <a:spAutoFit/>
          </a:bodyPr>
          <a:lstStyle/>
          <a:p>
            <a:pPr algn="l">
              <a:lnSpc>
                <a:spcPts val="2379"/>
              </a:lnSpc>
              <a:spcBef>
                <a:spcPct val="0"/>
              </a:spcBef>
            </a:pPr>
            <a:r>
              <a:rPr lang="en-US" sz="1699" b="1">
                <a:solidFill>
                  <a:srgbClr val="FFFFFF">
                    <a:alpha val="80000"/>
                  </a:srgbClr>
                </a:solidFill>
                <a:latin typeface="Poppins Bold"/>
                <a:ea typeface="Poppins Bold"/>
                <a:cs typeface="Poppins Bold"/>
                <a:sym typeface="Poppins Bold"/>
              </a:rPr>
              <a:t>DATA INGESTION LAYER</a:t>
            </a:r>
          </a:p>
        </p:txBody>
      </p:sp>
      <p:sp>
        <p:nvSpPr>
          <p:cNvPr id="28" name="TextBox 28"/>
          <p:cNvSpPr txBox="1"/>
          <p:nvPr/>
        </p:nvSpPr>
        <p:spPr>
          <a:xfrm>
            <a:off x="8596549" y="2651044"/>
            <a:ext cx="1183655" cy="309255"/>
          </a:xfrm>
          <a:prstGeom prst="rect">
            <a:avLst/>
          </a:prstGeom>
        </p:spPr>
        <p:txBody>
          <a:bodyPr lIns="0" tIns="0" rIns="0" bIns="0" rtlCol="0" anchor="t">
            <a:spAutoFit/>
          </a:bodyPr>
          <a:lstStyle/>
          <a:p>
            <a:pPr algn="l">
              <a:lnSpc>
                <a:spcPts val="2379"/>
              </a:lnSpc>
              <a:spcBef>
                <a:spcPct val="0"/>
              </a:spcBef>
            </a:pPr>
            <a:r>
              <a:rPr lang="en-US" sz="1699" b="1">
                <a:solidFill>
                  <a:srgbClr val="FFFFFF">
                    <a:alpha val="80000"/>
                  </a:srgbClr>
                </a:solidFill>
                <a:latin typeface="Poppins Bold"/>
                <a:ea typeface="Poppins Bold"/>
                <a:cs typeface="Poppins Bold"/>
                <a:sym typeface="Poppins Bold"/>
              </a:rPr>
              <a:t>DATABASE</a:t>
            </a:r>
          </a:p>
        </p:txBody>
      </p:sp>
      <p:sp>
        <p:nvSpPr>
          <p:cNvPr id="29" name="TextBox 29"/>
          <p:cNvSpPr txBox="1"/>
          <p:nvPr/>
        </p:nvSpPr>
        <p:spPr>
          <a:xfrm>
            <a:off x="6029361" y="5373183"/>
            <a:ext cx="3159015" cy="309255"/>
          </a:xfrm>
          <a:prstGeom prst="rect">
            <a:avLst/>
          </a:prstGeom>
        </p:spPr>
        <p:txBody>
          <a:bodyPr lIns="0" tIns="0" rIns="0" bIns="0" rtlCol="0" anchor="t">
            <a:spAutoFit/>
          </a:bodyPr>
          <a:lstStyle/>
          <a:p>
            <a:pPr algn="l">
              <a:lnSpc>
                <a:spcPts val="2379"/>
              </a:lnSpc>
              <a:spcBef>
                <a:spcPct val="0"/>
              </a:spcBef>
            </a:pPr>
            <a:r>
              <a:rPr lang="en-US" sz="1699" b="1">
                <a:solidFill>
                  <a:srgbClr val="FFFFFF">
                    <a:alpha val="80000"/>
                  </a:srgbClr>
                </a:solidFill>
                <a:latin typeface="Poppins Bold"/>
                <a:ea typeface="Poppins Bold"/>
                <a:cs typeface="Poppins Bold"/>
                <a:sym typeface="Poppins Bold"/>
              </a:rPr>
              <a:t>MACHINE LEARNING PIPELINE</a:t>
            </a:r>
          </a:p>
        </p:txBody>
      </p:sp>
      <p:sp>
        <p:nvSpPr>
          <p:cNvPr id="30" name="TextBox 30"/>
          <p:cNvSpPr txBox="1"/>
          <p:nvPr/>
        </p:nvSpPr>
        <p:spPr>
          <a:xfrm>
            <a:off x="15223278" y="2651044"/>
            <a:ext cx="1061518" cy="309255"/>
          </a:xfrm>
          <a:prstGeom prst="rect">
            <a:avLst/>
          </a:prstGeom>
        </p:spPr>
        <p:txBody>
          <a:bodyPr lIns="0" tIns="0" rIns="0" bIns="0" rtlCol="0" anchor="t">
            <a:spAutoFit/>
          </a:bodyPr>
          <a:lstStyle/>
          <a:p>
            <a:pPr algn="l">
              <a:lnSpc>
                <a:spcPts val="2379"/>
              </a:lnSpc>
              <a:spcBef>
                <a:spcPct val="0"/>
              </a:spcBef>
            </a:pPr>
            <a:r>
              <a:rPr lang="en-US" sz="1699" b="1">
                <a:solidFill>
                  <a:srgbClr val="FFFFFF">
                    <a:alpha val="80000"/>
                  </a:srgbClr>
                </a:solidFill>
                <a:latin typeface="Poppins Bold"/>
                <a:ea typeface="Poppins Bold"/>
                <a:cs typeface="Poppins Bold"/>
                <a:sym typeface="Poppins Bold"/>
              </a:rPr>
              <a:t>AI ENGINE</a:t>
            </a:r>
          </a:p>
        </p:txBody>
      </p:sp>
      <p:sp>
        <p:nvSpPr>
          <p:cNvPr id="31" name="TextBox 31"/>
          <p:cNvSpPr txBox="1"/>
          <p:nvPr/>
        </p:nvSpPr>
        <p:spPr>
          <a:xfrm>
            <a:off x="11435529" y="5245711"/>
            <a:ext cx="2140807" cy="604530"/>
          </a:xfrm>
          <a:prstGeom prst="rect">
            <a:avLst/>
          </a:prstGeom>
        </p:spPr>
        <p:txBody>
          <a:bodyPr lIns="0" tIns="0" rIns="0" bIns="0" rtlCol="0" anchor="t">
            <a:spAutoFit/>
          </a:bodyPr>
          <a:lstStyle/>
          <a:p>
            <a:pPr algn="ctr">
              <a:lnSpc>
                <a:spcPts val="2379"/>
              </a:lnSpc>
              <a:spcBef>
                <a:spcPct val="0"/>
              </a:spcBef>
            </a:pPr>
            <a:r>
              <a:rPr lang="en-US" sz="1699" b="1">
                <a:solidFill>
                  <a:srgbClr val="FFFFFF">
                    <a:alpha val="80000"/>
                  </a:srgbClr>
                </a:solidFill>
                <a:latin typeface="Poppins Bold"/>
                <a:ea typeface="Poppins Bold"/>
                <a:cs typeface="Poppins Bold"/>
                <a:sym typeface="Poppins Bold"/>
              </a:rPr>
              <a:t>CHATBOT AND DASHBOARDS</a:t>
            </a:r>
          </a:p>
        </p:txBody>
      </p:sp>
      <p:sp>
        <p:nvSpPr>
          <p:cNvPr id="32" name="TextBox 32"/>
          <p:cNvSpPr txBox="1"/>
          <p:nvPr/>
        </p:nvSpPr>
        <p:spPr>
          <a:xfrm>
            <a:off x="14387129" y="5245711"/>
            <a:ext cx="2252321" cy="604530"/>
          </a:xfrm>
          <a:prstGeom prst="rect">
            <a:avLst/>
          </a:prstGeom>
        </p:spPr>
        <p:txBody>
          <a:bodyPr lIns="0" tIns="0" rIns="0" bIns="0" rtlCol="0" anchor="t">
            <a:spAutoFit/>
          </a:bodyPr>
          <a:lstStyle/>
          <a:p>
            <a:pPr algn="ctr">
              <a:lnSpc>
                <a:spcPts val="2379"/>
              </a:lnSpc>
              <a:spcBef>
                <a:spcPct val="0"/>
              </a:spcBef>
            </a:pPr>
            <a:r>
              <a:rPr lang="en-US" sz="1699" b="1">
                <a:solidFill>
                  <a:srgbClr val="FFFFFF">
                    <a:alpha val="80000"/>
                  </a:srgbClr>
                </a:solidFill>
                <a:latin typeface="Poppins Bold"/>
                <a:ea typeface="Poppins Bold"/>
                <a:cs typeface="Poppins Bold"/>
                <a:sym typeface="Poppins Bold"/>
              </a:rPr>
              <a:t>AGENT TASKS AND RECOMMENDATIONS</a:t>
            </a:r>
          </a:p>
        </p:txBody>
      </p:sp>
      <p:grpSp>
        <p:nvGrpSpPr>
          <p:cNvPr id="33" name="Group 33"/>
          <p:cNvGrpSpPr/>
          <p:nvPr/>
        </p:nvGrpSpPr>
        <p:grpSpPr>
          <a:xfrm>
            <a:off x="1197088" y="3226333"/>
            <a:ext cx="2587416" cy="2728375"/>
            <a:chOff x="0" y="0"/>
            <a:chExt cx="681459" cy="718584"/>
          </a:xfrm>
        </p:grpSpPr>
        <p:sp>
          <p:nvSpPr>
            <p:cNvPr id="34" name="Freeform 34"/>
            <p:cNvSpPr/>
            <p:nvPr/>
          </p:nvSpPr>
          <p:spPr>
            <a:xfrm>
              <a:off x="0" y="0"/>
              <a:ext cx="681459" cy="718584"/>
            </a:xfrm>
            <a:custGeom>
              <a:avLst/>
              <a:gdLst/>
              <a:ahLst/>
              <a:cxnLst/>
              <a:rect l="l" t="t" r="r" b="b"/>
              <a:pathLst>
                <a:path w="681459" h="718584">
                  <a:moveTo>
                    <a:pt x="152599" y="0"/>
                  </a:moveTo>
                  <a:lnTo>
                    <a:pt x="528860" y="0"/>
                  </a:lnTo>
                  <a:cubicBezTo>
                    <a:pt x="613138" y="0"/>
                    <a:pt x="681459" y="68321"/>
                    <a:pt x="681459" y="152599"/>
                  </a:cubicBezTo>
                  <a:lnTo>
                    <a:pt x="681459" y="565985"/>
                  </a:lnTo>
                  <a:cubicBezTo>
                    <a:pt x="681459" y="606457"/>
                    <a:pt x="665382" y="645271"/>
                    <a:pt x="636764" y="673889"/>
                  </a:cubicBezTo>
                  <a:cubicBezTo>
                    <a:pt x="608146" y="702507"/>
                    <a:pt x="569332" y="718584"/>
                    <a:pt x="528860" y="718584"/>
                  </a:cubicBezTo>
                  <a:lnTo>
                    <a:pt x="152599" y="718584"/>
                  </a:lnTo>
                  <a:cubicBezTo>
                    <a:pt x="112127" y="718584"/>
                    <a:pt x="73313" y="702507"/>
                    <a:pt x="44695" y="673889"/>
                  </a:cubicBezTo>
                  <a:cubicBezTo>
                    <a:pt x="16077" y="645271"/>
                    <a:pt x="0" y="606457"/>
                    <a:pt x="0" y="565985"/>
                  </a:cubicBezTo>
                  <a:lnTo>
                    <a:pt x="0" y="152599"/>
                  </a:lnTo>
                  <a:cubicBezTo>
                    <a:pt x="0" y="68321"/>
                    <a:pt x="68321" y="0"/>
                    <a:pt x="152599" y="0"/>
                  </a:cubicBezTo>
                  <a:close/>
                </a:path>
              </a:pathLst>
            </a:custGeom>
            <a:solidFill>
              <a:srgbClr val="45A29E">
                <a:alpha val="24706"/>
              </a:srgbClr>
            </a:solidFill>
          </p:spPr>
          <p:txBody>
            <a:bodyPr/>
            <a:lstStyle/>
            <a:p>
              <a:endParaRPr lang="en-US"/>
            </a:p>
          </p:txBody>
        </p:sp>
        <p:sp>
          <p:nvSpPr>
            <p:cNvPr id="35" name="TextBox 35"/>
            <p:cNvSpPr txBox="1"/>
            <p:nvPr/>
          </p:nvSpPr>
          <p:spPr>
            <a:xfrm>
              <a:off x="0" y="-28575"/>
              <a:ext cx="681459" cy="747159"/>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197088" y="6183309"/>
            <a:ext cx="2587416" cy="2726180"/>
            <a:chOff x="0" y="0"/>
            <a:chExt cx="681459" cy="718006"/>
          </a:xfrm>
        </p:grpSpPr>
        <p:sp>
          <p:nvSpPr>
            <p:cNvPr id="37" name="Freeform 37"/>
            <p:cNvSpPr/>
            <p:nvPr/>
          </p:nvSpPr>
          <p:spPr>
            <a:xfrm>
              <a:off x="0" y="0"/>
              <a:ext cx="681459" cy="718006"/>
            </a:xfrm>
            <a:custGeom>
              <a:avLst/>
              <a:gdLst/>
              <a:ahLst/>
              <a:cxnLst/>
              <a:rect l="l" t="t" r="r" b="b"/>
              <a:pathLst>
                <a:path w="681459" h="718006">
                  <a:moveTo>
                    <a:pt x="152599" y="0"/>
                  </a:moveTo>
                  <a:lnTo>
                    <a:pt x="528860" y="0"/>
                  </a:lnTo>
                  <a:cubicBezTo>
                    <a:pt x="613138" y="0"/>
                    <a:pt x="681459" y="68321"/>
                    <a:pt x="681459" y="152599"/>
                  </a:cubicBezTo>
                  <a:lnTo>
                    <a:pt x="681459" y="565407"/>
                  </a:lnTo>
                  <a:cubicBezTo>
                    <a:pt x="681459" y="649685"/>
                    <a:pt x="613138" y="718006"/>
                    <a:pt x="528860" y="718006"/>
                  </a:cubicBezTo>
                  <a:lnTo>
                    <a:pt x="152599" y="718006"/>
                  </a:lnTo>
                  <a:cubicBezTo>
                    <a:pt x="112127" y="718006"/>
                    <a:pt x="73313" y="701929"/>
                    <a:pt x="44695" y="673311"/>
                  </a:cubicBezTo>
                  <a:cubicBezTo>
                    <a:pt x="16077" y="644693"/>
                    <a:pt x="0" y="605879"/>
                    <a:pt x="0" y="565407"/>
                  </a:cubicBezTo>
                  <a:lnTo>
                    <a:pt x="0" y="152599"/>
                  </a:lnTo>
                  <a:cubicBezTo>
                    <a:pt x="0" y="68321"/>
                    <a:pt x="68321" y="0"/>
                    <a:pt x="152599" y="0"/>
                  </a:cubicBezTo>
                  <a:close/>
                </a:path>
              </a:pathLst>
            </a:custGeom>
            <a:solidFill>
              <a:srgbClr val="45A29E">
                <a:alpha val="24706"/>
              </a:srgbClr>
            </a:solidFill>
          </p:spPr>
          <p:txBody>
            <a:bodyPr/>
            <a:lstStyle/>
            <a:p>
              <a:endParaRPr lang="en-US"/>
            </a:p>
          </p:txBody>
        </p:sp>
        <p:sp>
          <p:nvSpPr>
            <p:cNvPr id="38" name="TextBox 38"/>
            <p:cNvSpPr txBox="1"/>
            <p:nvPr/>
          </p:nvSpPr>
          <p:spPr>
            <a:xfrm>
              <a:off x="0" y="-28575"/>
              <a:ext cx="681459" cy="746581"/>
            </a:xfrm>
            <a:prstGeom prst="rect">
              <a:avLst/>
            </a:prstGeom>
          </p:spPr>
          <p:txBody>
            <a:bodyPr lIns="50800" tIns="50800" rIns="50800" bIns="50800" rtlCol="0" anchor="ctr"/>
            <a:lstStyle/>
            <a:p>
              <a:pPr algn="ctr">
                <a:lnSpc>
                  <a:spcPts val="2659"/>
                </a:lnSpc>
              </a:pPr>
              <a:endParaRPr/>
            </a:p>
          </p:txBody>
        </p:sp>
      </p:grpSp>
      <p:sp>
        <p:nvSpPr>
          <p:cNvPr id="39" name="AutoShape 39"/>
          <p:cNvSpPr/>
          <p:nvPr/>
        </p:nvSpPr>
        <p:spPr>
          <a:xfrm>
            <a:off x="3561070" y="3548762"/>
            <a:ext cx="1400447" cy="0"/>
          </a:xfrm>
          <a:prstGeom prst="line">
            <a:avLst/>
          </a:prstGeom>
          <a:ln w="47625" cap="flat">
            <a:solidFill>
              <a:srgbClr val="F0FBFE"/>
            </a:solidFill>
            <a:prstDash val="sysDash"/>
            <a:headEnd type="oval" w="lg" len="lg"/>
            <a:tailEnd type="arrow" w="med" len="sm"/>
          </a:ln>
        </p:spPr>
        <p:txBody>
          <a:bodyPr/>
          <a:lstStyle/>
          <a:p>
            <a:endParaRPr lang="en-US"/>
          </a:p>
        </p:txBody>
      </p:sp>
      <p:grpSp>
        <p:nvGrpSpPr>
          <p:cNvPr id="40" name="Group 40"/>
          <p:cNvGrpSpPr/>
          <p:nvPr/>
        </p:nvGrpSpPr>
        <p:grpSpPr>
          <a:xfrm>
            <a:off x="4961517" y="3021853"/>
            <a:ext cx="2652074" cy="1910991"/>
            <a:chOff x="0" y="0"/>
            <a:chExt cx="698489" cy="503306"/>
          </a:xfrm>
        </p:grpSpPr>
        <p:sp>
          <p:nvSpPr>
            <p:cNvPr id="41" name="Freeform 41"/>
            <p:cNvSpPr/>
            <p:nvPr/>
          </p:nvSpPr>
          <p:spPr>
            <a:xfrm>
              <a:off x="0" y="0"/>
              <a:ext cx="698489" cy="503306"/>
            </a:xfrm>
            <a:custGeom>
              <a:avLst/>
              <a:gdLst/>
              <a:ahLst/>
              <a:cxnLst/>
              <a:rect l="l" t="t" r="r" b="b"/>
              <a:pathLst>
                <a:path w="698489" h="503306">
                  <a:moveTo>
                    <a:pt x="148879" y="0"/>
                  </a:moveTo>
                  <a:lnTo>
                    <a:pt x="549610" y="0"/>
                  </a:lnTo>
                  <a:cubicBezTo>
                    <a:pt x="631833" y="0"/>
                    <a:pt x="698489" y="66655"/>
                    <a:pt x="698489" y="148879"/>
                  </a:cubicBezTo>
                  <a:lnTo>
                    <a:pt x="698489" y="354427"/>
                  </a:lnTo>
                  <a:cubicBezTo>
                    <a:pt x="698489" y="393912"/>
                    <a:pt x="682803" y="431780"/>
                    <a:pt x="654883" y="459701"/>
                  </a:cubicBezTo>
                  <a:cubicBezTo>
                    <a:pt x="626963" y="487621"/>
                    <a:pt x="589095" y="503306"/>
                    <a:pt x="549610" y="503306"/>
                  </a:cubicBezTo>
                  <a:lnTo>
                    <a:pt x="148879" y="503306"/>
                  </a:lnTo>
                  <a:cubicBezTo>
                    <a:pt x="66655" y="503306"/>
                    <a:pt x="0" y="436651"/>
                    <a:pt x="0" y="354427"/>
                  </a:cubicBezTo>
                  <a:lnTo>
                    <a:pt x="0" y="148879"/>
                  </a:lnTo>
                  <a:cubicBezTo>
                    <a:pt x="0" y="109394"/>
                    <a:pt x="15685" y="71526"/>
                    <a:pt x="43606" y="43606"/>
                  </a:cubicBezTo>
                  <a:cubicBezTo>
                    <a:pt x="71526" y="15685"/>
                    <a:pt x="109394" y="0"/>
                    <a:pt x="148879" y="0"/>
                  </a:cubicBezTo>
                  <a:close/>
                </a:path>
              </a:pathLst>
            </a:custGeom>
            <a:solidFill>
              <a:srgbClr val="45A29E">
                <a:alpha val="24706"/>
              </a:srgbClr>
            </a:solidFill>
          </p:spPr>
          <p:txBody>
            <a:bodyPr/>
            <a:lstStyle/>
            <a:p>
              <a:endParaRPr lang="en-US"/>
            </a:p>
          </p:txBody>
        </p:sp>
        <p:sp>
          <p:nvSpPr>
            <p:cNvPr id="42" name="TextBox 42"/>
            <p:cNvSpPr txBox="1"/>
            <p:nvPr/>
          </p:nvSpPr>
          <p:spPr>
            <a:xfrm>
              <a:off x="0" y="-28575"/>
              <a:ext cx="698489" cy="531881"/>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7809429" y="3021853"/>
            <a:ext cx="2646428" cy="1910991"/>
            <a:chOff x="0" y="0"/>
            <a:chExt cx="697002" cy="503306"/>
          </a:xfrm>
        </p:grpSpPr>
        <p:sp>
          <p:nvSpPr>
            <p:cNvPr id="44" name="Freeform 44"/>
            <p:cNvSpPr/>
            <p:nvPr/>
          </p:nvSpPr>
          <p:spPr>
            <a:xfrm>
              <a:off x="0" y="0"/>
              <a:ext cx="697002" cy="503306"/>
            </a:xfrm>
            <a:custGeom>
              <a:avLst/>
              <a:gdLst/>
              <a:ahLst/>
              <a:cxnLst/>
              <a:rect l="l" t="t" r="r" b="b"/>
              <a:pathLst>
                <a:path w="697002" h="503306">
                  <a:moveTo>
                    <a:pt x="149197" y="0"/>
                  </a:moveTo>
                  <a:lnTo>
                    <a:pt x="547805" y="0"/>
                  </a:lnTo>
                  <a:cubicBezTo>
                    <a:pt x="630204" y="0"/>
                    <a:pt x="697002" y="66798"/>
                    <a:pt x="697002" y="149197"/>
                  </a:cubicBezTo>
                  <a:lnTo>
                    <a:pt x="697002" y="354110"/>
                  </a:lnTo>
                  <a:cubicBezTo>
                    <a:pt x="697002" y="436509"/>
                    <a:pt x="630204" y="503306"/>
                    <a:pt x="547805" y="503306"/>
                  </a:cubicBezTo>
                  <a:lnTo>
                    <a:pt x="149197" y="503306"/>
                  </a:lnTo>
                  <a:cubicBezTo>
                    <a:pt x="66798" y="503306"/>
                    <a:pt x="0" y="436509"/>
                    <a:pt x="0" y="354110"/>
                  </a:cubicBezTo>
                  <a:lnTo>
                    <a:pt x="0" y="149197"/>
                  </a:lnTo>
                  <a:cubicBezTo>
                    <a:pt x="0" y="66798"/>
                    <a:pt x="66798" y="0"/>
                    <a:pt x="149197" y="0"/>
                  </a:cubicBezTo>
                  <a:close/>
                </a:path>
              </a:pathLst>
            </a:custGeom>
            <a:solidFill>
              <a:srgbClr val="45A29E">
                <a:alpha val="24706"/>
              </a:srgbClr>
            </a:solidFill>
          </p:spPr>
          <p:txBody>
            <a:bodyPr/>
            <a:lstStyle/>
            <a:p>
              <a:endParaRPr lang="en-US"/>
            </a:p>
          </p:txBody>
        </p:sp>
        <p:sp>
          <p:nvSpPr>
            <p:cNvPr id="45" name="TextBox 45"/>
            <p:cNvSpPr txBox="1"/>
            <p:nvPr/>
          </p:nvSpPr>
          <p:spPr>
            <a:xfrm>
              <a:off x="0" y="-28575"/>
              <a:ext cx="697002" cy="531881"/>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10655882" y="3021853"/>
            <a:ext cx="2650926" cy="1910991"/>
            <a:chOff x="0" y="0"/>
            <a:chExt cx="698186" cy="503306"/>
          </a:xfrm>
        </p:grpSpPr>
        <p:sp>
          <p:nvSpPr>
            <p:cNvPr id="47" name="Freeform 47"/>
            <p:cNvSpPr/>
            <p:nvPr/>
          </p:nvSpPr>
          <p:spPr>
            <a:xfrm>
              <a:off x="0" y="0"/>
              <a:ext cx="698186" cy="503306"/>
            </a:xfrm>
            <a:custGeom>
              <a:avLst/>
              <a:gdLst/>
              <a:ahLst/>
              <a:cxnLst/>
              <a:rect l="l" t="t" r="r" b="b"/>
              <a:pathLst>
                <a:path w="698186" h="503306">
                  <a:moveTo>
                    <a:pt x="148943" y="0"/>
                  </a:moveTo>
                  <a:lnTo>
                    <a:pt x="549243" y="0"/>
                  </a:lnTo>
                  <a:cubicBezTo>
                    <a:pt x="588745" y="0"/>
                    <a:pt x="626629" y="15692"/>
                    <a:pt x="654562" y="43625"/>
                  </a:cubicBezTo>
                  <a:cubicBezTo>
                    <a:pt x="682494" y="71557"/>
                    <a:pt x="698186" y="109441"/>
                    <a:pt x="698186" y="148943"/>
                  </a:cubicBezTo>
                  <a:lnTo>
                    <a:pt x="698186" y="354363"/>
                  </a:lnTo>
                  <a:cubicBezTo>
                    <a:pt x="698186" y="393865"/>
                    <a:pt x="682494" y="431749"/>
                    <a:pt x="654562" y="459682"/>
                  </a:cubicBezTo>
                  <a:cubicBezTo>
                    <a:pt x="626629" y="487614"/>
                    <a:pt x="588745" y="503306"/>
                    <a:pt x="549243" y="503306"/>
                  </a:cubicBezTo>
                  <a:lnTo>
                    <a:pt x="148943" y="503306"/>
                  </a:lnTo>
                  <a:cubicBezTo>
                    <a:pt x="109441" y="503306"/>
                    <a:pt x="71557" y="487614"/>
                    <a:pt x="43625" y="459682"/>
                  </a:cubicBezTo>
                  <a:cubicBezTo>
                    <a:pt x="15692" y="431749"/>
                    <a:pt x="0" y="393865"/>
                    <a:pt x="0" y="354363"/>
                  </a:cubicBezTo>
                  <a:lnTo>
                    <a:pt x="0" y="148943"/>
                  </a:lnTo>
                  <a:cubicBezTo>
                    <a:pt x="0" y="109441"/>
                    <a:pt x="15692" y="71557"/>
                    <a:pt x="43625" y="43625"/>
                  </a:cubicBezTo>
                  <a:cubicBezTo>
                    <a:pt x="71557" y="15692"/>
                    <a:pt x="109441" y="0"/>
                    <a:pt x="148943" y="0"/>
                  </a:cubicBezTo>
                  <a:close/>
                </a:path>
              </a:pathLst>
            </a:custGeom>
            <a:solidFill>
              <a:srgbClr val="45A29E">
                <a:alpha val="24706"/>
              </a:srgbClr>
            </a:solidFill>
          </p:spPr>
          <p:txBody>
            <a:bodyPr/>
            <a:lstStyle/>
            <a:p>
              <a:endParaRPr lang="en-US"/>
            </a:p>
          </p:txBody>
        </p:sp>
        <p:sp>
          <p:nvSpPr>
            <p:cNvPr id="48" name="TextBox 48"/>
            <p:cNvSpPr txBox="1"/>
            <p:nvPr/>
          </p:nvSpPr>
          <p:spPr>
            <a:xfrm>
              <a:off x="0" y="-28575"/>
              <a:ext cx="698186" cy="531881"/>
            </a:xfrm>
            <a:prstGeom prst="rect">
              <a:avLst/>
            </a:prstGeom>
          </p:spPr>
          <p:txBody>
            <a:bodyPr lIns="50800" tIns="50800" rIns="50800" bIns="50800" rtlCol="0" anchor="ctr"/>
            <a:lstStyle/>
            <a:p>
              <a:pPr algn="ctr">
                <a:lnSpc>
                  <a:spcPts val="2659"/>
                </a:lnSpc>
              </a:pPr>
              <a:endParaRPr/>
            </a:p>
          </p:txBody>
        </p:sp>
      </p:grpSp>
      <p:sp>
        <p:nvSpPr>
          <p:cNvPr id="49" name="AutoShape 49"/>
          <p:cNvSpPr/>
          <p:nvPr/>
        </p:nvSpPr>
        <p:spPr>
          <a:xfrm flipV="1">
            <a:off x="3561070" y="3977348"/>
            <a:ext cx="1400447" cy="2526724"/>
          </a:xfrm>
          <a:prstGeom prst="line">
            <a:avLst/>
          </a:prstGeom>
          <a:ln w="47625" cap="flat">
            <a:solidFill>
              <a:srgbClr val="F0FBFE"/>
            </a:solidFill>
            <a:prstDash val="sysDash"/>
            <a:headEnd type="oval" w="lg" len="lg"/>
            <a:tailEnd type="arrow" w="med" len="sm"/>
          </a:ln>
        </p:spPr>
        <p:txBody>
          <a:bodyPr/>
          <a:lstStyle/>
          <a:p>
            <a:endParaRPr lang="en-US"/>
          </a:p>
        </p:txBody>
      </p:sp>
      <p:grpSp>
        <p:nvGrpSpPr>
          <p:cNvPr id="51" name="Group 51"/>
          <p:cNvGrpSpPr/>
          <p:nvPr/>
        </p:nvGrpSpPr>
        <p:grpSpPr>
          <a:xfrm>
            <a:off x="5419252" y="5826428"/>
            <a:ext cx="4388677" cy="809470"/>
            <a:chOff x="0" y="0"/>
            <a:chExt cx="1155866" cy="213194"/>
          </a:xfrm>
        </p:grpSpPr>
        <p:sp>
          <p:nvSpPr>
            <p:cNvPr id="52" name="Freeform 52"/>
            <p:cNvSpPr/>
            <p:nvPr/>
          </p:nvSpPr>
          <p:spPr>
            <a:xfrm>
              <a:off x="0" y="0"/>
              <a:ext cx="1155866" cy="213194"/>
            </a:xfrm>
            <a:custGeom>
              <a:avLst/>
              <a:gdLst/>
              <a:ahLst/>
              <a:cxnLst/>
              <a:rect l="l" t="t" r="r" b="b"/>
              <a:pathLst>
                <a:path w="1155866" h="213194">
                  <a:moveTo>
                    <a:pt x="89967" y="0"/>
                  </a:moveTo>
                  <a:lnTo>
                    <a:pt x="1065898" y="0"/>
                  </a:lnTo>
                  <a:cubicBezTo>
                    <a:pt x="1115586" y="0"/>
                    <a:pt x="1155866" y="40280"/>
                    <a:pt x="1155866" y="89967"/>
                  </a:cubicBezTo>
                  <a:lnTo>
                    <a:pt x="1155866" y="123226"/>
                  </a:lnTo>
                  <a:cubicBezTo>
                    <a:pt x="1155866" y="147087"/>
                    <a:pt x="1146387" y="169971"/>
                    <a:pt x="1129515" y="186843"/>
                  </a:cubicBezTo>
                  <a:cubicBezTo>
                    <a:pt x="1112643" y="203715"/>
                    <a:pt x="1089759" y="213194"/>
                    <a:pt x="1065898" y="213194"/>
                  </a:cubicBezTo>
                  <a:lnTo>
                    <a:pt x="89967" y="213194"/>
                  </a:lnTo>
                  <a:cubicBezTo>
                    <a:pt x="66107" y="213194"/>
                    <a:pt x="43223" y="203715"/>
                    <a:pt x="26351" y="186843"/>
                  </a:cubicBezTo>
                  <a:cubicBezTo>
                    <a:pt x="9479" y="169971"/>
                    <a:pt x="0" y="147087"/>
                    <a:pt x="0" y="123226"/>
                  </a:cubicBezTo>
                  <a:lnTo>
                    <a:pt x="0" y="89967"/>
                  </a:lnTo>
                  <a:cubicBezTo>
                    <a:pt x="0" y="66107"/>
                    <a:pt x="9479" y="43223"/>
                    <a:pt x="26351" y="26351"/>
                  </a:cubicBezTo>
                  <a:cubicBezTo>
                    <a:pt x="43223" y="9479"/>
                    <a:pt x="66107" y="0"/>
                    <a:pt x="89967" y="0"/>
                  </a:cubicBezTo>
                  <a:close/>
                </a:path>
              </a:pathLst>
            </a:custGeom>
            <a:solidFill>
              <a:srgbClr val="45A29E">
                <a:alpha val="24706"/>
              </a:srgbClr>
            </a:solidFill>
          </p:spPr>
          <p:txBody>
            <a:bodyPr/>
            <a:lstStyle/>
            <a:p>
              <a:endParaRPr lang="en-US"/>
            </a:p>
          </p:txBody>
        </p:sp>
        <p:sp>
          <p:nvSpPr>
            <p:cNvPr id="53" name="TextBox 53"/>
            <p:cNvSpPr txBox="1"/>
            <p:nvPr/>
          </p:nvSpPr>
          <p:spPr>
            <a:xfrm>
              <a:off x="0" y="-28575"/>
              <a:ext cx="1155866" cy="241769"/>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5419252" y="6999586"/>
            <a:ext cx="4379232" cy="809470"/>
            <a:chOff x="0" y="0"/>
            <a:chExt cx="1153378" cy="213194"/>
          </a:xfrm>
        </p:grpSpPr>
        <p:sp>
          <p:nvSpPr>
            <p:cNvPr id="55" name="Freeform 55"/>
            <p:cNvSpPr/>
            <p:nvPr/>
          </p:nvSpPr>
          <p:spPr>
            <a:xfrm>
              <a:off x="0" y="0"/>
              <a:ext cx="1153378" cy="213194"/>
            </a:xfrm>
            <a:custGeom>
              <a:avLst/>
              <a:gdLst/>
              <a:ahLst/>
              <a:cxnLst/>
              <a:rect l="l" t="t" r="r" b="b"/>
              <a:pathLst>
                <a:path w="1153378" h="213194">
                  <a:moveTo>
                    <a:pt x="90161" y="0"/>
                  </a:moveTo>
                  <a:lnTo>
                    <a:pt x="1063217" y="0"/>
                  </a:lnTo>
                  <a:cubicBezTo>
                    <a:pt x="1087129" y="0"/>
                    <a:pt x="1110062" y="9499"/>
                    <a:pt x="1126970" y="26408"/>
                  </a:cubicBezTo>
                  <a:cubicBezTo>
                    <a:pt x="1143879" y="43316"/>
                    <a:pt x="1153378" y="66249"/>
                    <a:pt x="1153378" y="90161"/>
                  </a:cubicBezTo>
                  <a:lnTo>
                    <a:pt x="1153378" y="123032"/>
                  </a:lnTo>
                  <a:cubicBezTo>
                    <a:pt x="1153378" y="146945"/>
                    <a:pt x="1143879" y="169878"/>
                    <a:pt x="1126970" y="186786"/>
                  </a:cubicBezTo>
                  <a:cubicBezTo>
                    <a:pt x="1110062" y="203695"/>
                    <a:pt x="1087129" y="213194"/>
                    <a:pt x="1063217" y="213194"/>
                  </a:cubicBezTo>
                  <a:lnTo>
                    <a:pt x="90161" y="213194"/>
                  </a:lnTo>
                  <a:cubicBezTo>
                    <a:pt x="66249" y="213194"/>
                    <a:pt x="43316" y="203695"/>
                    <a:pt x="26408" y="186786"/>
                  </a:cubicBezTo>
                  <a:cubicBezTo>
                    <a:pt x="9499" y="169878"/>
                    <a:pt x="0" y="146945"/>
                    <a:pt x="0" y="123032"/>
                  </a:cubicBezTo>
                  <a:lnTo>
                    <a:pt x="0" y="90161"/>
                  </a:lnTo>
                  <a:cubicBezTo>
                    <a:pt x="0" y="66249"/>
                    <a:pt x="9499" y="43316"/>
                    <a:pt x="26408" y="26408"/>
                  </a:cubicBezTo>
                  <a:cubicBezTo>
                    <a:pt x="43316" y="9499"/>
                    <a:pt x="66249" y="0"/>
                    <a:pt x="90161" y="0"/>
                  </a:cubicBezTo>
                  <a:close/>
                </a:path>
              </a:pathLst>
            </a:custGeom>
            <a:solidFill>
              <a:srgbClr val="45A29E">
                <a:alpha val="24706"/>
              </a:srgbClr>
            </a:solidFill>
          </p:spPr>
          <p:txBody>
            <a:bodyPr/>
            <a:lstStyle/>
            <a:p>
              <a:endParaRPr lang="en-US"/>
            </a:p>
          </p:txBody>
        </p:sp>
        <p:sp>
          <p:nvSpPr>
            <p:cNvPr id="56" name="TextBox 56"/>
            <p:cNvSpPr txBox="1"/>
            <p:nvPr/>
          </p:nvSpPr>
          <p:spPr>
            <a:xfrm>
              <a:off x="0" y="-28575"/>
              <a:ext cx="1153378" cy="241769"/>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5428698" y="8172744"/>
            <a:ext cx="4379232" cy="807605"/>
            <a:chOff x="0" y="0"/>
            <a:chExt cx="1153378" cy="212703"/>
          </a:xfrm>
        </p:grpSpPr>
        <p:sp>
          <p:nvSpPr>
            <p:cNvPr id="58" name="Freeform 58"/>
            <p:cNvSpPr/>
            <p:nvPr/>
          </p:nvSpPr>
          <p:spPr>
            <a:xfrm>
              <a:off x="0" y="0"/>
              <a:ext cx="1153378" cy="212703"/>
            </a:xfrm>
            <a:custGeom>
              <a:avLst/>
              <a:gdLst/>
              <a:ahLst/>
              <a:cxnLst/>
              <a:rect l="l" t="t" r="r" b="b"/>
              <a:pathLst>
                <a:path w="1153378" h="212703">
                  <a:moveTo>
                    <a:pt x="90161" y="0"/>
                  </a:moveTo>
                  <a:lnTo>
                    <a:pt x="1063217" y="0"/>
                  </a:lnTo>
                  <a:cubicBezTo>
                    <a:pt x="1087129" y="0"/>
                    <a:pt x="1110062" y="9499"/>
                    <a:pt x="1126970" y="26408"/>
                  </a:cubicBezTo>
                  <a:cubicBezTo>
                    <a:pt x="1143879" y="43316"/>
                    <a:pt x="1153378" y="66249"/>
                    <a:pt x="1153378" y="90161"/>
                  </a:cubicBezTo>
                  <a:lnTo>
                    <a:pt x="1153378" y="122541"/>
                  </a:lnTo>
                  <a:cubicBezTo>
                    <a:pt x="1153378" y="146454"/>
                    <a:pt x="1143879" y="169386"/>
                    <a:pt x="1126970" y="186295"/>
                  </a:cubicBezTo>
                  <a:cubicBezTo>
                    <a:pt x="1110062" y="203204"/>
                    <a:pt x="1087129" y="212703"/>
                    <a:pt x="1063217" y="212703"/>
                  </a:cubicBezTo>
                  <a:lnTo>
                    <a:pt x="90161" y="212703"/>
                  </a:lnTo>
                  <a:cubicBezTo>
                    <a:pt x="66249" y="212703"/>
                    <a:pt x="43316" y="203204"/>
                    <a:pt x="26408" y="186295"/>
                  </a:cubicBezTo>
                  <a:cubicBezTo>
                    <a:pt x="9499" y="169386"/>
                    <a:pt x="0" y="146454"/>
                    <a:pt x="0" y="122541"/>
                  </a:cubicBezTo>
                  <a:lnTo>
                    <a:pt x="0" y="90161"/>
                  </a:lnTo>
                  <a:cubicBezTo>
                    <a:pt x="0" y="66249"/>
                    <a:pt x="9499" y="43316"/>
                    <a:pt x="26408" y="26408"/>
                  </a:cubicBezTo>
                  <a:cubicBezTo>
                    <a:pt x="43316" y="9499"/>
                    <a:pt x="66249" y="0"/>
                    <a:pt x="90161" y="0"/>
                  </a:cubicBezTo>
                  <a:close/>
                </a:path>
              </a:pathLst>
            </a:custGeom>
            <a:solidFill>
              <a:srgbClr val="45A29E">
                <a:alpha val="24706"/>
              </a:srgbClr>
            </a:solidFill>
          </p:spPr>
          <p:txBody>
            <a:bodyPr/>
            <a:lstStyle/>
            <a:p>
              <a:endParaRPr lang="en-US"/>
            </a:p>
          </p:txBody>
        </p:sp>
        <p:sp>
          <p:nvSpPr>
            <p:cNvPr id="59" name="TextBox 59"/>
            <p:cNvSpPr txBox="1"/>
            <p:nvPr/>
          </p:nvSpPr>
          <p:spPr>
            <a:xfrm>
              <a:off x="0" y="-28575"/>
              <a:ext cx="1153378" cy="241278"/>
            </a:xfrm>
            <a:prstGeom prst="rect">
              <a:avLst/>
            </a:prstGeom>
          </p:spPr>
          <p:txBody>
            <a:bodyPr lIns="50800" tIns="50800" rIns="50800" bIns="50800" rtlCol="0" anchor="ctr"/>
            <a:lstStyle/>
            <a:p>
              <a:pPr algn="ctr">
                <a:lnSpc>
                  <a:spcPts val="2659"/>
                </a:lnSpc>
              </a:pPr>
              <a:endParaRPr/>
            </a:p>
          </p:txBody>
        </p:sp>
      </p:grpSp>
      <p:sp>
        <p:nvSpPr>
          <p:cNvPr id="60" name="AutoShape 60"/>
          <p:cNvSpPr/>
          <p:nvPr/>
        </p:nvSpPr>
        <p:spPr>
          <a:xfrm>
            <a:off x="5166913" y="4617740"/>
            <a:ext cx="0" cy="3976677"/>
          </a:xfrm>
          <a:prstGeom prst="line">
            <a:avLst/>
          </a:prstGeom>
          <a:ln w="47625" cap="flat">
            <a:solidFill>
              <a:srgbClr val="F0FBFE"/>
            </a:solidFill>
            <a:prstDash val="sysDash"/>
            <a:headEnd type="oval" w="lg" len="lg"/>
            <a:tailEnd type="none" w="sm" len="sm"/>
          </a:ln>
        </p:spPr>
        <p:txBody>
          <a:bodyPr/>
          <a:lstStyle/>
          <a:p>
            <a:endParaRPr lang="en-US"/>
          </a:p>
        </p:txBody>
      </p:sp>
      <p:sp>
        <p:nvSpPr>
          <p:cNvPr id="61" name="AutoShape 61"/>
          <p:cNvSpPr/>
          <p:nvPr/>
        </p:nvSpPr>
        <p:spPr>
          <a:xfrm>
            <a:off x="5166913" y="6231164"/>
            <a:ext cx="431898" cy="0"/>
          </a:xfrm>
          <a:prstGeom prst="line">
            <a:avLst/>
          </a:prstGeom>
          <a:ln w="47625" cap="flat">
            <a:solidFill>
              <a:srgbClr val="F0FBFE"/>
            </a:solidFill>
            <a:prstDash val="sysDash"/>
            <a:headEnd type="none" w="sm" len="sm"/>
            <a:tailEnd type="arrow" w="med" len="sm"/>
          </a:ln>
        </p:spPr>
        <p:txBody>
          <a:bodyPr/>
          <a:lstStyle/>
          <a:p>
            <a:endParaRPr lang="en-US"/>
          </a:p>
        </p:txBody>
      </p:sp>
      <p:sp>
        <p:nvSpPr>
          <p:cNvPr id="62" name="AutoShape 62"/>
          <p:cNvSpPr/>
          <p:nvPr/>
        </p:nvSpPr>
        <p:spPr>
          <a:xfrm>
            <a:off x="5166913" y="7411092"/>
            <a:ext cx="431898" cy="0"/>
          </a:xfrm>
          <a:prstGeom prst="line">
            <a:avLst/>
          </a:prstGeom>
          <a:ln w="47625" cap="flat">
            <a:solidFill>
              <a:srgbClr val="F0FBFE"/>
            </a:solidFill>
            <a:prstDash val="sysDash"/>
            <a:headEnd type="none" w="sm" len="sm"/>
            <a:tailEnd type="arrow" w="med" len="sm"/>
          </a:ln>
        </p:spPr>
        <p:txBody>
          <a:bodyPr/>
          <a:lstStyle/>
          <a:p>
            <a:endParaRPr lang="en-US"/>
          </a:p>
        </p:txBody>
      </p:sp>
      <p:sp>
        <p:nvSpPr>
          <p:cNvPr id="63" name="AutoShape 63"/>
          <p:cNvSpPr/>
          <p:nvPr/>
        </p:nvSpPr>
        <p:spPr>
          <a:xfrm>
            <a:off x="5166913" y="8591020"/>
            <a:ext cx="431898" cy="0"/>
          </a:xfrm>
          <a:prstGeom prst="line">
            <a:avLst/>
          </a:prstGeom>
          <a:ln w="47625" cap="flat">
            <a:solidFill>
              <a:srgbClr val="F0FBFE"/>
            </a:solidFill>
            <a:prstDash val="sysDash"/>
            <a:headEnd type="none" w="sm" len="sm"/>
            <a:tailEnd type="arrow" w="med" len="sm"/>
          </a:ln>
        </p:spPr>
        <p:txBody>
          <a:bodyPr/>
          <a:lstStyle/>
          <a:p>
            <a:endParaRPr lang="en-US"/>
          </a:p>
        </p:txBody>
      </p:sp>
      <p:grpSp>
        <p:nvGrpSpPr>
          <p:cNvPr id="64" name="Group 64"/>
          <p:cNvGrpSpPr/>
          <p:nvPr/>
        </p:nvGrpSpPr>
        <p:grpSpPr>
          <a:xfrm>
            <a:off x="14356521" y="2997733"/>
            <a:ext cx="2791816" cy="1935110"/>
            <a:chOff x="0" y="0"/>
            <a:chExt cx="735293" cy="509659"/>
          </a:xfrm>
        </p:grpSpPr>
        <p:sp>
          <p:nvSpPr>
            <p:cNvPr id="65" name="Freeform 65"/>
            <p:cNvSpPr/>
            <p:nvPr/>
          </p:nvSpPr>
          <p:spPr>
            <a:xfrm>
              <a:off x="0" y="0"/>
              <a:ext cx="735293" cy="509659"/>
            </a:xfrm>
            <a:custGeom>
              <a:avLst/>
              <a:gdLst/>
              <a:ahLst/>
              <a:cxnLst/>
              <a:rect l="l" t="t" r="r" b="b"/>
              <a:pathLst>
                <a:path w="735293" h="509659">
                  <a:moveTo>
                    <a:pt x="141427" y="0"/>
                  </a:moveTo>
                  <a:lnTo>
                    <a:pt x="593866" y="0"/>
                  </a:lnTo>
                  <a:cubicBezTo>
                    <a:pt x="631375" y="0"/>
                    <a:pt x="667347" y="14900"/>
                    <a:pt x="693870" y="41423"/>
                  </a:cubicBezTo>
                  <a:cubicBezTo>
                    <a:pt x="720393" y="67946"/>
                    <a:pt x="735293" y="103918"/>
                    <a:pt x="735293" y="141427"/>
                  </a:cubicBezTo>
                  <a:lnTo>
                    <a:pt x="735293" y="368232"/>
                  </a:lnTo>
                  <a:cubicBezTo>
                    <a:pt x="735293" y="446340"/>
                    <a:pt x="671974" y="509659"/>
                    <a:pt x="593866" y="509659"/>
                  </a:cubicBezTo>
                  <a:lnTo>
                    <a:pt x="141427" y="509659"/>
                  </a:lnTo>
                  <a:cubicBezTo>
                    <a:pt x="63319" y="509659"/>
                    <a:pt x="0" y="446340"/>
                    <a:pt x="0" y="368232"/>
                  </a:cubicBezTo>
                  <a:lnTo>
                    <a:pt x="0" y="141427"/>
                  </a:lnTo>
                  <a:cubicBezTo>
                    <a:pt x="0" y="63319"/>
                    <a:pt x="63319" y="0"/>
                    <a:pt x="141427" y="0"/>
                  </a:cubicBezTo>
                  <a:close/>
                </a:path>
              </a:pathLst>
            </a:custGeom>
            <a:solidFill>
              <a:srgbClr val="45A29E">
                <a:alpha val="24706"/>
              </a:srgbClr>
            </a:solidFill>
          </p:spPr>
          <p:txBody>
            <a:bodyPr/>
            <a:lstStyle/>
            <a:p>
              <a:endParaRPr lang="en-US"/>
            </a:p>
          </p:txBody>
        </p:sp>
        <p:sp>
          <p:nvSpPr>
            <p:cNvPr id="66" name="TextBox 66"/>
            <p:cNvSpPr txBox="1"/>
            <p:nvPr/>
          </p:nvSpPr>
          <p:spPr>
            <a:xfrm>
              <a:off x="0" y="-28575"/>
              <a:ext cx="735293" cy="538234"/>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a:off x="11240418" y="5833199"/>
            <a:ext cx="2531030" cy="1577893"/>
            <a:chOff x="0" y="0"/>
            <a:chExt cx="666609" cy="415577"/>
          </a:xfrm>
        </p:grpSpPr>
        <p:sp>
          <p:nvSpPr>
            <p:cNvPr id="68" name="Freeform 68"/>
            <p:cNvSpPr/>
            <p:nvPr/>
          </p:nvSpPr>
          <p:spPr>
            <a:xfrm>
              <a:off x="0" y="0"/>
              <a:ext cx="666609" cy="415577"/>
            </a:xfrm>
            <a:custGeom>
              <a:avLst/>
              <a:gdLst/>
              <a:ahLst/>
              <a:cxnLst/>
              <a:rect l="l" t="t" r="r" b="b"/>
              <a:pathLst>
                <a:path w="666609" h="415577">
                  <a:moveTo>
                    <a:pt x="155999" y="0"/>
                  </a:moveTo>
                  <a:lnTo>
                    <a:pt x="510610" y="0"/>
                  </a:lnTo>
                  <a:cubicBezTo>
                    <a:pt x="596766" y="0"/>
                    <a:pt x="666609" y="69843"/>
                    <a:pt x="666609" y="155999"/>
                  </a:cubicBezTo>
                  <a:lnTo>
                    <a:pt x="666609" y="259578"/>
                  </a:lnTo>
                  <a:cubicBezTo>
                    <a:pt x="666609" y="345734"/>
                    <a:pt x="596766" y="415577"/>
                    <a:pt x="510610" y="415577"/>
                  </a:cubicBezTo>
                  <a:lnTo>
                    <a:pt x="155999" y="415577"/>
                  </a:lnTo>
                  <a:cubicBezTo>
                    <a:pt x="69843" y="415577"/>
                    <a:pt x="0" y="345734"/>
                    <a:pt x="0" y="259578"/>
                  </a:cubicBezTo>
                  <a:lnTo>
                    <a:pt x="0" y="155999"/>
                  </a:lnTo>
                  <a:cubicBezTo>
                    <a:pt x="0" y="69843"/>
                    <a:pt x="69843" y="0"/>
                    <a:pt x="155999" y="0"/>
                  </a:cubicBezTo>
                  <a:close/>
                </a:path>
              </a:pathLst>
            </a:custGeom>
            <a:solidFill>
              <a:srgbClr val="45A29E">
                <a:alpha val="24706"/>
              </a:srgbClr>
            </a:solidFill>
          </p:spPr>
          <p:txBody>
            <a:bodyPr/>
            <a:lstStyle/>
            <a:p>
              <a:endParaRPr lang="en-US"/>
            </a:p>
          </p:txBody>
        </p:sp>
        <p:sp>
          <p:nvSpPr>
            <p:cNvPr id="69" name="TextBox 69"/>
            <p:cNvSpPr txBox="1"/>
            <p:nvPr/>
          </p:nvSpPr>
          <p:spPr>
            <a:xfrm>
              <a:off x="0" y="-28575"/>
              <a:ext cx="666609" cy="444152"/>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a:off x="11240418" y="7546399"/>
            <a:ext cx="2531030" cy="1577893"/>
            <a:chOff x="0" y="0"/>
            <a:chExt cx="666609" cy="415577"/>
          </a:xfrm>
        </p:grpSpPr>
        <p:sp>
          <p:nvSpPr>
            <p:cNvPr id="71" name="Freeform 71"/>
            <p:cNvSpPr/>
            <p:nvPr/>
          </p:nvSpPr>
          <p:spPr>
            <a:xfrm>
              <a:off x="0" y="0"/>
              <a:ext cx="666609" cy="415577"/>
            </a:xfrm>
            <a:custGeom>
              <a:avLst/>
              <a:gdLst/>
              <a:ahLst/>
              <a:cxnLst/>
              <a:rect l="l" t="t" r="r" b="b"/>
              <a:pathLst>
                <a:path w="666609" h="415577">
                  <a:moveTo>
                    <a:pt x="155999" y="0"/>
                  </a:moveTo>
                  <a:lnTo>
                    <a:pt x="510610" y="0"/>
                  </a:lnTo>
                  <a:cubicBezTo>
                    <a:pt x="596766" y="0"/>
                    <a:pt x="666609" y="69843"/>
                    <a:pt x="666609" y="155999"/>
                  </a:cubicBezTo>
                  <a:lnTo>
                    <a:pt x="666609" y="259578"/>
                  </a:lnTo>
                  <a:cubicBezTo>
                    <a:pt x="666609" y="345734"/>
                    <a:pt x="596766" y="415577"/>
                    <a:pt x="510610" y="415577"/>
                  </a:cubicBezTo>
                  <a:lnTo>
                    <a:pt x="155999" y="415577"/>
                  </a:lnTo>
                  <a:cubicBezTo>
                    <a:pt x="69843" y="415577"/>
                    <a:pt x="0" y="345734"/>
                    <a:pt x="0" y="259578"/>
                  </a:cubicBezTo>
                  <a:lnTo>
                    <a:pt x="0" y="155999"/>
                  </a:lnTo>
                  <a:cubicBezTo>
                    <a:pt x="0" y="69843"/>
                    <a:pt x="69843" y="0"/>
                    <a:pt x="155999" y="0"/>
                  </a:cubicBezTo>
                  <a:close/>
                </a:path>
              </a:pathLst>
            </a:custGeom>
            <a:solidFill>
              <a:srgbClr val="45A29E">
                <a:alpha val="24706"/>
              </a:srgbClr>
            </a:solidFill>
          </p:spPr>
          <p:txBody>
            <a:bodyPr/>
            <a:lstStyle/>
            <a:p>
              <a:endParaRPr lang="en-US"/>
            </a:p>
          </p:txBody>
        </p:sp>
        <p:sp>
          <p:nvSpPr>
            <p:cNvPr id="72" name="TextBox 72"/>
            <p:cNvSpPr txBox="1"/>
            <p:nvPr/>
          </p:nvSpPr>
          <p:spPr>
            <a:xfrm>
              <a:off x="0" y="-28575"/>
              <a:ext cx="666609" cy="444152"/>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a:off x="14356521" y="5850241"/>
            <a:ext cx="2282928" cy="1577893"/>
            <a:chOff x="0" y="0"/>
            <a:chExt cx="601265" cy="415577"/>
          </a:xfrm>
        </p:grpSpPr>
        <p:sp>
          <p:nvSpPr>
            <p:cNvPr id="74" name="Freeform 74"/>
            <p:cNvSpPr/>
            <p:nvPr/>
          </p:nvSpPr>
          <p:spPr>
            <a:xfrm>
              <a:off x="0" y="0"/>
              <a:ext cx="601265" cy="415577"/>
            </a:xfrm>
            <a:custGeom>
              <a:avLst/>
              <a:gdLst/>
              <a:ahLst/>
              <a:cxnLst/>
              <a:rect l="l" t="t" r="r" b="b"/>
              <a:pathLst>
                <a:path w="601265" h="415577">
                  <a:moveTo>
                    <a:pt x="172952" y="0"/>
                  </a:moveTo>
                  <a:lnTo>
                    <a:pt x="428313" y="0"/>
                  </a:lnTo>
                  <a:cubicBezTo>
                    <a:pt x="523832" y="0"/>
                    <a:pt x="601265" y="77433"/>
                    <a:pt x="601265" y="172952"/>
                  </a:cubicBezTo>
                  <a:lnTo>
                    <a:pt x="601265" y="242624"/>
                  </a:lnTo>
                  <a:cubicBezTo>
                    <a:pt x="601265" y="288494"/>
                    <a:pt x="583043" y="332485"/>
                    <a:pt x="550608" y="364920"/>
                  </a:cubicBezTo>
                  <a:cubicBezTo>
                    <a:pt x="518174" y="397355"/>
                    <a:pt x="474182" y="415577"/>
                    <a:pt x="428313" y="415577"/>
                  </a:cubicBezTo>
                  <a:lnTo>
                    <a:pt x="172952" y="415577"/>
                  </a:lnTo>
                  <a:cubicBezTo>
                    <a:pt x="127083" y="415577"/>
                    <a:pt x="83091" y="397355"/>
                    <a:pt x="50657" y="364920"/>
                  </a:cubicBezTo>
                  <a:cubicBezTo>
                    <a:pt x="18222" y="332485"/>
                    <a:pt x="0" y="288494"/>
                    <a:pt x="0" y="242624"/>
                  </a:cubicBezTo>
                  <a:lnTo>
                    <a:pt x="0" y="172952"/>
                  </a:lnTo>
                  <a:cubicBezTo>
                    <a:pt x="0" y="77433"/>
                    <a:pt x="77433" y="0"/>
                    <a:pt x="172952" y="0"/>
                  </a:cubicBezTo>
                  <a:close/>
                </a:path>
              </a:pathLst>
            </a:custGeom>
            <a:solidFill>
              <a:srgbClr val="45A29E">
                <a:alpha val="24706"/>
              </a:srgbClr>
            </a:solidFill>
          </p:spPr>
          <p:txBody>
            <a:bodyPr/>
            <a:lstStyle/>
            <a:p>
              <a:endParaRPr lang="en-US"/>
            </a:p>
          </p:txBody>
        </p:sp>
        <p:sp>
          <p:nvSpPr>
            <p:cNvPr id="75" name="TextBox 75"/>
            <p:cNvSpPr txBox="1"/>
            <p:nvPr/>
          </p:nvSpPr>
          <p:spPr>
            <a:xfrm>
              <a:off x="0" y="-28575"/>
              <a:ext cx="601265" cy="444152"/>
            </a:xfrm>
            <a:prstGeom prst="rect">
              <a:avLst/>
            </a:prstGeom>
          </p:spPr>
          <p:txBody>
            <a:bodyPr lIns="50800" tIns="50800" rIns="50800" bIns="50800" rtlCol="0" anchor="ctr"/>
            <a:lstStyle/>
            <a:p>
              <a:pPr algn="ctr">
                <a:lnSpc>
                  <a:spcPts val="2659"/>
                </a:lnSpc>
              </a:pPr>
              <a:endParaRPr/>
            </a:p>
          </p:txBody>
        </p:sp>
      </p:grpSp>
      <p:grpSp>
        <p:nvGrpSpPr>
          <p:cNvPr id="76" name="Group 76"/>
          <p:cNvGrpSpPr/>
          <p:nvPr/>
        </p:nvGrpSpPr>
        <p:grpSpPr>
          <a:xfrm>
            <a:off x="14356521" y="7546399"/>
            <a:ext cx="2282928" cy="1577893"/>
            <a:chOff x="0" y="0"/>
            <a:chExt cx="601265" cy="415577"/>
          </a:xfrm>
        </p:grpSpPr>
        <p:sp>
          <p:nvSpPr>
            <p:cNvPr id="77" name="Freeform 77"/>
            <p:cNvSpPr/>
            <p:nvPr/>
          </p:nvSpPr>
          <p:spPr>
            <a:xfrm>
              <a:off x="0" y="0"/>
              <a:ext cx="601265" cy="415577"/>
            </a:xfrm>
            <a:custGeom>
              <a:avLst/>
              <a:gdLst/>
              <a:ahLst/>
              <a:cxnLst/>
              <a:rect l="l" t="t" r="r" b="b"/>
              <a:pathLst>
                <a:path w="601265" h="415577">
                  <a:moveTo>
                    <a:pt x="172952" y="0"/>
                  </a:moveTo>
                  <a:lnTo>
                    <a:pt x="428313" y="0"/>
                  </a:lnTo>
                  <a:cubicBezTo>
                    <a:pt x="523832" y="0"/>
                    <a:pt x="601265" y="77433"/>
                    <a:pt x="601265" y="172952"/>
                  </a:cubicBezTo>
                  <a:lnTo>
                    <a:pt x="601265" y="242624"/>
                  </a:lnTo>
                  <a:cubicBezTo>
                    <a:pt x="601265" y="288494"/>
                    <a:pt x="583043" y="332485"/>
                    <a:pt x="550608" y="364920"/>
                  </a:cubicBezTo>
                  <a:cubicBezTo>
                    <a:pt x="518174" y="397355"/>
                    <a:pt x="474182" y="415577"/>
                    <a:pt x="428313" y="415577"/>
                  </a:cubicBezTo>
                  <a:lnTo>
                    <a:pt x="172952" y="415577"/>
                  </a:lnTo>
                  <a:cubicBezTo>
                    <a:pt x="127083" y="415577"/>
                    <a:pt x="83091" y="397355"/>
                    <a:pt x="50657" y="364920"/>
                  </a:cubicBezTo>
                  <a:cubicBezTo>
                    <a:pt x="18222" y="332485"/>
                    <a:pt x="0" y="288494"/>
                    <a:pt x="0" y="242624"/>
                  </a:cubicBezTo>
                  <a:lnTo>
                    <a:pt x="0" y="172952"/>
                  </a:lnTo>
                  <a:cubicBezTo>
                    <a:pt x="0" y="77433"/>
                    <a:pt x="77433" y="0"/>
                    <a:pt x="172952" y="0"/>
                  </a:cubicBezTo>
                  <a:close/>
                </a:path>
              </a:pathLst>
            </a:custGeom>
            <a:solidFill>
              <a:srgbClr val="45A29E">
                <a:alpha val="24706"/>
              </a:srgbClr>
            </a:solidFill>
          </p:spPr>
          <p:txBody>
            <a:bodyPr/>
            <a:lstStyle/>
            <a:p>
              <a:endParaRPr lang="en-US"/>
            </a:p>
          </p:txBody>
        </p:sp>
        <p:sp>
          <p:nvSpPr>
            <p:cNvPr id="78" name="TextBox 78"/>
            <p:cNvSpPr txBox="1"/>
            <p:nvPr/>
          </p:nvSpPr>
          <p:spPr>
            <a:xfrm>
              <a:off x="0" y="-28575"/>
              <a:ext cx="601265" cy="444152"/>
            </a:xfrm>
            <a:prstGeom prst="rect">
              <a:avLst/>
            </a:prstGeom>
          </p:spPr>
          <p:txBody>
            <a:bodyPr lIns="50800" tIns="50800" rIns="50800" bIns="50800" rtlCol="0" anchor="ctr"/>
            <a:lstStyle/>
            <a:p>
              <a:pPr algn="ctr">
                <a:lnSpc>
                  <a:spcPts val="2659"/>
                </a:lnSpc>
              </a:pPr>
              <a:endParaRPr/>
            </a:p>
          </p:txBody>
        </p:sp>
      </p:grpSp>
      <p:sp>
        <p:nvSpPr>
          <p:cNvPr id="79" name="AutoShape 79"/>
          <p:cNvSpPr/>
          <p:nvPr/>
        </p:nvSpPr>
        <p:spPr>
          <a:xfrm flipV="1">
            <a:off x="10033914" y="4932844"/>
            <a:ext cx="0" cy="1322133"/>
          </a:xfrm>
          <a:prstGeom prst="line">
            <a:avLst/>
          </a:prstGeom>
          <a:ln w="47625" cap="flat">
            <a:solidFill>
              <a:srgbClr val="F0FBFE"/>
            </a:solidFill>
            <a:prstDash val="sysDash"/>
            <a:headEnd type="none" w="sm" len="sm"/>
            <a:tailEnd type="arrow" w="med" len="sm"/>
          </a:ln>
        </p:spPr>
        <p:txBody>
          <a:bodyPr/>
          <a:lstStyle/>
          <a:p>
            <a:endParaRPr lang="en-US"/>
          </a:p>
        </p:txBody>
      </p:sp>
      <p:sp>
        <p:nvSpPr>
          <p:cNvPr id="80" name="AutoShape 80"/>
          <p:cNvSpPr/>
          <p:nvPr/>
        </p:nvSpPr>
        <p:spPr>
          <a:xfrm>
            <a:off x="9621062" y="6254976"/>
            <a:ext cx="412852" cy="0"/>
          </a:xfrm>
          <a:prstGeom prst="line">
            <a:avLst/>
          </a:prstGeom>
          <a:ln w="47625" cap="flat">
            <a:solidFill>
              <a:srgbClr val="F0FBFE"/>
            </a:solidFill>
            <a:prstDash val="sysDash"/>
            <a:headEnd type="oval" w="lg" len="lg"/>
            <a:tailEnd type="none" w="sm" len="sm"/>
          </a:ln>
        </p:spPr>
        <p:txBody>
          <a:bodyPr/>
          <a:lstStyle/>
          <a:p>
            <a:endParaRPr lang="en-US"/>
          </a:p>
        </p:txBody>
      </p:sp>
      <p:sp>
        <p:nvSpPr>
          <p:cNvPr id="81" name="AutoShape 81"/>
          <p:cNvSpPr/>
          <p:nvPr/>
        </p:nvSpPr>
        <p:spPr>
          <a:xfrm>
            <a:off x="9621062" y="8552734"/>
            <a:ext cx="1690416" cy="0"/>
          </a:xfrm>
          <a:prstGeom prst="line">
            <a:avLst/>
          </a:prstGeom>
          <a:ln w="47625" cap="flat">
            <a:solidFill>
              <a:srgbClr val="F0FBFE"/>
            </a:solidFill>
            <a:prstDash val="sysDash"/>
            <a:headEnd type="oval" w="lg" len="lg"/>
            <a:tailEnd type="arrow" w="med" len="sm"/>
          </a:ln>
        </p:spPr>
        <p:txBody>
          <a:bodyPr/>
          <a:lstStyle/>
          <a:p>
            <a:endParaRPr lang="en-US"/>
          </a:p>
        </p:txBody>
      </p:sp>
      <p:sp>
        <p:nvSpPr>
          <p:cNvPr id="82" name="AutoShape 82"/>
          <p:cNvSpPr/>
          <p:nvPr/>
        </p:nvSpPr>
        <p:spPr>
          <a:xfrm>
            <a:off x="9602016" y="7447703"/>
            <a:ext cx="1638402" cy="887643"/>
          </a:xfrm>
          <a:prstGeom prst="line">
            <a:avLst/>
          </a:prstGeom>
          <a:ln w="47625" cap="flat">
            <a:solidFill>
              <a:srgbClr val="F0FBFE"/>
            </a:solidFill>
            <a:prstDash val="sysDash"/>
            <a:headEnd type="oval" w="lg" len="lg"/>
            <a:tailEnd type="arrow" w="med" len="sm"/>
          </a:ln>
        </p:spPr>
        <p:txBody>
          <a:bodyPr/>
          <a:lstStyle/>
          <a:p>
            <a:endParaRPr lang="en-US"/>
          </a:p>
        </p:txBody>
      </p:sp>
      <p:sp>
        <p:nvSpPr>
          <p:cNvPr id="83" name="AutoShape 83"/>
          <p:cNvSpPr/>
          <p:nvPr/>
        </p:nvSpPr>
        <p:spPr>
          <a:xfrm>
            <a:off x="10286475" y="3984302"/>
            <a:ext cx="585055" cy="0"/>
          </a:xfrm>
          <a:prstGeom prst="line">
            <a:avLst/>
          </a:prstGeom>
          <a:ln w="47625" cap="flat">
            <a:solidFill>
              <a:srgbClr val="F0FBFE"/>
            </a:solidFill>
            <a:prstDash val="sysDash"/>
            <a:headEnd type="oval" w="lg" len="lg"/>
            <a:tailEnd type="arrow" w="med" len="sm"/>
          </a:ln>
        </p:spPr>
        <p:txBody>
          <a:bodyPr/>
          <a:lstStyle/>
          <a:p>
            <a:endParaRPr lang="en-US"/>
          </a:p>
        </p:txBody>
      </p:sp>
      <p:sp>
        <p:nvSpPr>
          <p:cNvPr id="84" name="AutoShape 84"/>
          <p:cNvSpPr/>
          <p:nvPr/>
        </p:nvSpPr>
        <p:spPr>
          <a:xfrm>
            <a:off x="13159758" y="4008115"/>
            <a:ext cx="1196764" cy="0"/>
          </a:xfrm>
          <a:prstGeom prst="line">
            <a:avLst/>
          </a:prstGeom>
          <a:ln w="47625" cap="flat">
            <a:solidFill>
              <a:srgbClr val="F0FBFE"/>
            </a:solidFill>
            <a:prstDash val="sysDash"/>
            <a:headEnd type="oval" w="lg" len="lg"/>
            <a:tailEnd type="arrow" w="med" len="sm"/>
          </a:ln>
        </p:spPr>
        <p:txBody>
          <a:bodyPr/>
          <a:lstStyle/>
          <a:p>
            <a:endParaRPr lang="en-US"/>
          </a:p>
        </p:txBody>
      </p:sp>
      <p:sp>
        <p:nvSpPr>
          <p:cNvPr id="85" name="AutoShape 85"/>
          <p:cNvSpPr/>
          <p:nvPr/>
        </p:nvSpPr>
        <p:spPr>
          <a:xfrm flipV="1">
            <a:off x="13637345" y="4808767"/>
            <a:ext cx="880674" cy="1175088"/>
          </a:xfrm>
          <a:prstGeom prst="line">
            <a:avLst/>
          </a:prstGeom>
          <a:ln w="47625" cap="flat">
            <a:solidFill>
              <a:srgbClr val="F0FBFE"/>
            </a:solidFill>
            <a:prstDash val="sysDash"/>
            <a:headEnd type="triangle" w="lg" len="med"/>
            <a:tailEnd type="triangle" w="lg" len="med"/>
          </a:ln>
        </p:spPr>
        <p:txBody>
          <a:bodyPr/>
          <a:lstStyle/>
          <a:p>
            <a:endParaRPr lang="en-US"/>
          </a:p>
        </p:txBody>
      </p:sp>
      <p:sp>
        <p:nvSpPr>
          <p:cNvPr id="86" name="AutoShape 86"/>
          <p:cNvSpPr/>
          <p:nvPr/>
        </p:nvSpPr>
        <p:spPr>
          <a:xfrm>
            <a:off x="16945110" y="4590521"/>
            <a:ext cx="0" cy="3744824"/>
          </a:xfrm>
          <a:prstGeom prst="line">
            <a:avLst/>
          </a:prstGeom>
          <a:ln w="47625" cap="flat">
            <a:solidFill>
              <a:srgbClr val="F0FBFE"/>
            </a:solidFill>
            <a:prstDash val="sysDash"/>
            <a:headEnd type="oval" w="lg" len="lg"/>
            <a:tailEnd type="none" w="sm" len="sm"/>
          </a:ln>
        </p:spPr>
        <p:txBody>
          <a:bodyPr/>
          <a:lstStyle/>
          <a:p>
            <a:endParaRPr lang="en-US"/>
          </a:p>
        </p:txBody>
      </p:sp>
      <p:sp>
        <p:nvSpPr>
          <p:cNvPr id="87" name="AutoShape 87"/>
          <p:cNvSpPr/>
          <p:nvPr/>
        </p:nvSpPr>
        <p:spPr>
          <a:xfrm flipH="1">
            <a:off x="16459994" y="6504072"/>
            <a:ext cx="485116" cy="0"/>
          </a:xfrm>
          <a:prstGeom prst="line">
            <a:avLst/>
          </a:prstGeom>
          <a:ln w="47625" cap="flat">
            <a:solidFill>
              <a:srgbClr val="F0FBFE"/>
            </a:solidFill>
            <a:prstDash val="sysDash"/>
            <a:headEnd type="none" w="sm" len="sm"/>
            <a:tailEnd type="arrow" w="med" len="sm"/>
          </a:ln>
        </p:spPr>
        <p:txBody>
          <a:bodyPr/>
          <a:lstStyle/>
          <a:p>
            <a:endParaRPr lang="en-US"/>
          </a:p>
        </p:txBody>
      </p:sp>
      <p:sp>
        <p:nvSpPr>
          <p:cNvPr id="88" name="AutoShape 88"/>
          <p:cNvSpPr/>
          <p:nvPr/>
        </p:nvSpPr>
        <p:spPr>
          <a:xfrm flipH="1">
            <a:off x="16459994" y="8335345"/>
            <a:ext cx="485116" cy="0"/>
          </a:xfrm>
          <a:prstGeom prst="line">
            <a:avLst/>
          </a:prstGeom>
          <a:ln w="47625" cap="flat">
            <a:solidFill>
              <a:srgbClr val="F0FBFE"/>
            </a:solidFill>
            <a:prstDash val="sysDash"/>
            <a:headEnd type="none" w="sm" len="sm"/>
            <a:tailEnd type="arrow" w="med" len="sm"/>
          </a:ln>
        </p:spPr>
        <p:txBody>
          <a:bodyPr/>
          <a:lstStyle/>
          <a:p>
            <a:endParaRPr lang="en-US"/>
          </a:p>
        </p:txBody>
      </p:sp>
      <p:sp>
        <p:nvSpPr>
          <p:cNvPr id="89" name="TextBox 89"/>
          <p:cNvSpPr txBox="1"/>
          <p:nvPr/>
        </p:nvSpPr>
        <p:spPr>
          <a:xfrm>
            <a:off x="1475569" y="4002829"/>
            <a:ext cx="1997998" cy="111823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Existing Client Database with Historical Data</a:t>
            </a:r>
          </a:p>
        </p:txBody>
      </p:sp>
      <p:sp>
        <p:nvSpPr>
          <p:cNvPr id="90" name="TextBox 90"/>
          <p:cNvSpPr txBox="1"/>
          <p:nvPr/>
        </p:nvSpPr>
        <p:spPr>
          <a:xfrm>
            <a:off x="1606219" y="6401494"/>
            <a:ext cx="1769155" cy="223266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New invoice image scan/upload</a:t>
            </a:r>
          </a:p>
          <a:p>
            <a:pPr algn="l">
              <a:lnSpc>
                <a:spcPts val="2940"/>
              </a:lnSpc>
              <a:spcBef>
                <a:spcPct val="0"/>
              </a:spcBef>
            </a:pPr>
            <a:endParaRPr lang="en-US" sz="2100">
              <a:solidFill>
                <a:srgbClr val="FFFFFF"/>
              </a:solidFill>
              <a:latin typeface="Poppins Light"/>
              <a:ea typeface="Poppins Light"/>
              <a:cs typeface="Poppins Light"/>
              <a:sym typeface="Poppins Light"/>
            </a:endParaRPr>
          </a:p>
          <a:p>
            <a:pPr algn="l">
              <a:lnSpc>
                <a:spcPts val="2940"/>
              </a:lnSpc>
              <a:spcBef>
                <a:spcPct val="0"/>
              </a:spcBef>
            </a:pPr>
            <a:r>
              <a:rPr lang="en-US" sz="2100">
                <a:solidFill>
                  <a:srgbClr val="FFFFFF"/>
                </a:solidFill>
                <a:latin typeface="Poppins Light"/>
                <a:ea typeface="Poppins Light"/>
                <a:cs typeface="Poppins Light"/>
                <a:sym typeface="Poppins Light"/>
              </a:rPr>
              <a:t>- Processed through OCR</a:t>
            </a:r>
          </a:p>
        </p:txBody>
      </p:sp>
      <p:sp>
        <p:nvSpPr>
          <p:cNvPr id="91" name="TextBox 91"/>
          <p:cNvSpPr txBox="1"/>
          <p:nvPr/>
        </p:nvSpPr>
        <p:spPr>
          <a:xfrm>
            <a:off x="5288555" y="3558552"/>
            <a:ext cx="1997998" cy="74676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Raw Database of all entries</a:t>
            </a:r>
          </a:p>
        </p:txBody>
      </p:sp>
      <p:sp>
        <p:nvSpPr>
          <p:cNvPr id="92" name="TextBox 92"/>
          <p:cNvSpPr txBox="1"/>
          <p:nvPr/>
        </p:nvSpPr>
        <p:spPr>
          <a:xfrm>
            <a:off x="6088984" y="7188104"/>
            <a:ext cx="3049215" cy="37528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Cash Flow Forecasting</a:t>
            </a:r>
          </a:p>
        </p:txBody>
      </p:sp>
      <p:sp>
        <p:nvSpPr>
          <p:cNvPr id="93" name="TextBox 93"/>
          <p:cNvSpPr txBox="1"/>
          <p:nvPr/>
        </p:nvSpPr>
        <p:spPr>
          <a:xfrm>
            <a:off x="6414572" y="8360329"/>
            <a:ext cx="2407484" cy="37528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Client Risk Scoring</a:t>
            </a:r>
          </a:p>
        </p:txBody>
      </p:sp>
      <p:sp>
        <p:nvSpPr>
          <p:cNvPr id="94" name="TextBox 94"/>
          <p:cNvSpPr txBox="1"/>
          <p:nvPr/>
        </p:nvSpPr>
        <p:spPr>
          <a:xfrm>
            <a:off x="5757882" y="6014946"/>
            <a:ext cx="3701972" cy="37528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Invoice Type Categorization</a:t>
            </a:r>
          </a:p>
        </p:txBody>
      </p:sp>
      <p:sp>
        <p:nvSpPr>
          <p:cNvPr id="95" name="TextBox 95"/>
          <p:cNvSpPr txBox="1"/>
          <p:nvPr/>
        </p:nvSpPr>
        <p:spPr>
          <a:xfrm>
            <a:off x="8073086" y="3558552"/>
            <a:ext cx="1997998" cy="74676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Parsed Invoice Category Data</a:t>
            </a:r>
          </a:p>
        </p:txBody>
      </p:sp>
      <p:sp>
        <p:nvSpPr>
          <p:cNvPr id="96" name="TextBox 96"/>
          <p:cNvSpPr txBox="1"/>
          <p:nvPr/>
        </p:nvSpPr>
        <p:spPr>
          <a:xfrm>
            <a:off x="11136306" y="3558552"/>
            <a:ext cx="1690077" cy="74676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Vector Embeddings</a:t>
            </a:r>
          </a:p>
        </p:txBody>
      </p:sp>
      <p:sp>
        <p:nvSpPr>
          <p:cNvPr id="97" name="TextBox 97"/>
          <p:cNvSpPr txBox="1"/>
          <p:nvPr/>
        </p:nvSpPr>
        <p:spPr>
          <a:xfrm>
            <a:off x="14771140" y="3749071"/>
            <a:ext cx="1962580" cy="37528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Locally run LLM</a:t>
            </a:r>
          </a:p>
        </p:txBody>
      </p:sp>
      <p:sp>
        <p:nvSpPr>
          <p:cNvPr id="98" name="TextBox 98"/>
          <p:cNvSpPr txBox="1"/>
          <p:nvPr/>
        </p:nvSpPr>
        <p:spPr>
          <a:xfrm>
            <a:off x="11406728" y="5959206"/>
            <a:ext cx="2208548" cy="1268730"/>
          </a:xfrm>
          <a:prstGeom prst="rect">
            <a:avLst/>
          </a:prstGeom>
        </p:spPr>
        <p:txBody>
          <a:bodyPr lIns="0" tIns="0" rIns="0" bIns="0" rtlCol="0" anchor="t">
            <a:spAutoFit/>
          </a:bodyPr>
          <a:lstStyle/>
          <a:p>
            <a:pPr algn="l">
              <a:lnSpc>
                <a:spcPts val="2520"/>
              </a:lnSpc>
            </a:pPr>
            <a:r>
              <a:rPr lang="en-US" sz="1800">
                <a:solidFill>
                  <a:srgbClr val="FFFFFF"/>
                </a:solidFill>
                <a:latin typeface="Poppins Light"/>
                <a:ea typeface="Poppins Light"/>
                <a:cs typeface="Poppins Light"/>
                <a:sym typeface="Poppins Light"/>
              </a:rPr>
              <a:t>Interactive Chatbot</a:t>
            </a:r>
          </a:p>
          <a:p>
            <a:pPr algn="l">
              <a:lnSpc>
                <a:spcPts val="2520"/>
              </a:lnSpc>
            </a:pPr>
            <a:r>
              <a:rPr lang="en-US" sz="1800">
                <a:solidFill>
                  <a:srgbClr val="FFFFFF"/>
                </a:solidFill>
                <a:latin typeface="Poppins Light"/>
                <a:ea typeface="Poppins Light"/>
                <a:cs typeface="Poppins Light"/>
                <a:sym typeface="Poppins Light"/>
              </a:rPr>
              <a:t>with contextual knowledge and memory</a:t>
            </a:r>
          </a:p>
        </p:txBody>
      </p:sp>
      <p:sp>
        <p:nvSpPr>
          <p:cNvPr id="99" name="TextBox 99"/>
          <p:cNvSpPr txBox="1"/>
          <p:nvPr/>
        </p:nvSpPr>
        <p:spPr>
          <a:xfrm>
            <a:off x="11819539" y="7747653"/>
            <a:ext cx="1372787" cy="111823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Real-Time Cashflow Analytics</a:t>
            </a:r>
          </a:p>
        </p:txBody>
      </p:sp>
      <p:sp>
        <p:nvSpPr>
          <p:cNvPr id="100" name="TextBox 100"/>
          <p:cNvSpPr txBox="1"/>
          <p:nvPr/>
        </p:nvSpPr>
        <p:spPr>
          <a:xfrm>
            <a:off x="14643497" y="5939417"/>
            <a:ext cx="1708977" cy="1342390"/>
          </a:xfrm>
          <a:prstGeom prst="rect">
            <a:avLst/>
          </a:prstGeom>
        </p:spPr>
        <p:txBody>
          <a:bodyPr lIns="0" tIns="0" rIns="0" bIns="0" rtlCol="0" anchor="t">
            <a:spAutoFit/>
          </a:bodyPr>
          <a:lstStyle/>
          <a:p>
            <a:pPr marL="410211" lvl="1" indent="-205106" algn="l">
              <a:lnSpc>
                <a:spcPts val="2660"/>
              </a:lnSpc>
              <a:buFont typeface="Arial"/>
              <a:buChar char="•"/>
            </a:pPr>
            <a:r>
              <a:rPr lang="en-US" sz="1900">
                <a:solidFill>
                  <a:srgbClr val="FFFFFF"/>
                </a:solidFill>
                <a:latin typeface="Poppins"/>
                <a:ea typeface="Poppins"/>
                <a:cs typeface="Poppins"/>
                <a:sym typeface="Poppins"/>
              </a:rPr>
              <a:t>Follow-up Message</a:t>
            </a:r>
          </a:p>
          <a:p>
            <a:pPr marL="410211" lvl="1" indent="-205106" algn="l">
              <a:lnSpc>
                <a:spcPts val="2660"/>
              </a:lnSpc>
              <a:buFont typeface="Arial"/>
              <a:buChar char="•"/>
            </a:pPr>
            <a:r>
              <a:rPr lang="en-US" sz="1900">
                <a:solidFill>
                  <a:srgbClr val="FFFFFF"/>
                </a:solidFill>
                <a:latin typeface="Poppins"/>
                <a:ea typeface="Poppins"/>
                <a:cs typeface="Poppins"/>
                <a:sym typeface="Poppins"/>
              </a:rPr>
              <a:t>Timeline Tracker</a:t>
            </a:r>
          </a:p>
        </p:txBody>
      </p:sp>
      <p:sp>
        <p:nvSpPr>
          <p:cNvPr id="101" name="TextBox 101"/>
          <p:cNvSpPr txBox="1"/>
          <p:nvPr/>
        </p:nvSpPr>
        <p:spPr>
          <a:xfrm>
            <a:off x="14673785" y="7933390"/>
            <a:ext cx="1648402" cy="74676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Poppins Light"/>
                <a:ea typeface="Poppins Light"/>
                <a:cs typeface="Poppins Light"/>
                <a:sym typeface="Poppins Light"/>
              </a:rPr>
              <a:t>Bridging Suggestions</a:t>
            </a:r>
          </a:p>
        </p:txBody>
      </p:sp>
      <p:sp>
        <p:nvSpPr>
          <p:cNvPr id="103" name="AutoShape 79">
            <a:extLst>
              <a:ext uri="{FF2B5EF4-FFF2-40B4-BE49-F238E27FC236}">
                <a16:creationId xmlns:a16="http://schemas.microsoft.com/office/drawing/2014/main" id="{E72857C2-AAA9-F594-C3E5-0AC1102590B2}"/>
              </a:ext>
            </a:extLst>
          </p:cNvPr>
          <p:cNvSpPr/>
          <p:nvPr/>
        </p:nvSpPr>
        <p:spPr>
          <a:xfrm>
            <a:off x="14518016" y="2421995"/>
            <a:ext cx="2" cy="935004"/>
          </a:xfrm>
          <a:prstGeom prst="line">
            <a:avLst/>
          </a:prstGeom>
          <a:ln w="47625" cap="flat">
            <a:solidFill>
              <a:srgbClr val="F0FBFE"/>
            </a:solidFill>
            <a:prstDash val="sysDash"/>
            <a:headEnd type="none" w="sm" len="sm"/>
            <a:tailEnd type="arrow" w="med" len="sm"/>
          </a:ln>
        </p:spPr>
        <p:txBody>
          <a:bodyPr/>
          <a:lstStyle/>
          <a:p>
            <a:endParaRPr lang="en-US"/>
          </a:p>
        </p:txBody>
      </p:sp>
      <p:sp>
        <p:nvSpPr>
          <p:cNvPr id="105" name="AutoShape 80">
            <a:extLst>
              <a:ext uri="{FF2B5EF4-FFF2-40B4-BE49-F238E27FC236}">
                <a16:creationId xmlns:a16="http://schemas.microsoft.com/office/drawing/2014/main" id="{EC107AD3-BAD6-A7A8-62EC-AE9BB6046411}"/>
              </a:ext>
            </a:extLst>
          </p:cNvPr>
          <p:cNvSpPr/>
          <p:nvPr/>
        </p:nvSpPr>
        <p:spPr>
          <a:xfrm flipH="1" flipV="1">
            <a:off x="7161379" y="2421994"/>
            <a:ext cx="14449" cy="804047"/>
          </a:xfrm>
          <a:prstGeom prst="line">
            <a:avLst/>
          </a:prstGeom>
          <a:ln w="47625" cap="flat">
            <a:solidFill>
              <a:srgbClr val="F0FBFE"/>
            </a:solidFill>
            <a:prstDash val="sysDash"/>
            <a:headEnd type="oval" w="lg" len="lg"/>
            <a:tailEnd type="none" w="sm" len="sm"/>
          </a:ln>
        </p:spPr>
        <p:txBody>
          <a:bodyPr/>
          <a:lstStyle/>
          <a:p>
            <a:endParaRPr lang="en-US"/>
          </a:p>
        </p:txBody>
      </p:sp>
      <p:sp>
        <p:nvSpPr>
          <p:cNvPr id="106" name="AutoShape 79">
            <a:extLst>
              <a:ext uri="{FF2B5EF4-FFF2-40B4-BE49-F238E27FC236}">
                <a16:creationId xmlns:a16="http://schemas.microsoft.com/office/drawing/2014/main" id="{D903458F-5356-7CC9-3C95-F5732BB26C67}"/>
              </a:ext>
            </a:extLst>
          </p:cNvPr>
          <p:cNvSpPr/>
          <p:nvPr/>
        </p:nvSpPr>
        <p:spPr>
          <a:xfrm>
            <a:off x="7161380" y="2435483"/>
            <a:ext cx="7342189" cy="13492"/>
          </a:xfrm>
          <a:prstGeom prst="line">
            <a:avLst/>
          </a:prstGeom>
          <a:ln w="47625" cap="flat">
            <a:solidFill>
              <a:srgbClr val="F0FBFE"/>
            </a:solidFill>
            <a:prstDash val="sysDash"/>
            <a:headEnd type="none" w="med" len="med"/>
            <a:tailEnd type="none" w="med" len="med"/>
          </a:ln>
        </p:spPr>
        <p:txBody>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graphicFrame>
        <p:nvGraphicFramePr>
          <p:cNvPr id="5" name="Table 5"/>
          <p:cNvGraphicFramePr>
            <a:graphicFrameLocks noGrp="1"/>
          </p:cNvGraphicFramePr>
          <p:nvPr/>
        </p:nvGraphicFramePr>
        <p:xfrm>
          <a:off x="1029884" y="4160912"/>
          <a:ext cx="16230603" cy="3542009"/>
        </p:xfrm>
        <a:graphic>
          <a:graphicData uri="http://schemas.openxmlformats.org/drawingml/2006/table">
            <a:tbl>
              <a:tblPr/>
              <a:tblGrid>
                <a:gridCol w="1893051">
                  <a:extLst>
                    <a:ext uri="{9D8B030D-6E8A-4147-A177-3AD203B41FA5}">
                      <a16:colId xmlns:a16="http://schemas.microsoft.com/office/drawing/2014/main" val="20000"/>
                    </a:ext>
                  </a:extLst>
                </a:gridCol>
                <a:gridCol w="1792194">
                  <a:extLst>
                    <a:ext uri="{9D8B030D-6E8A-4147-A177-3AD203B41FA5}">
                      <a16:colId xmlns:a16="http://schemas.microsoft.com/office/drawing/2014/main" val="20001"/>
                    </a:ext>
                  </a:extLst>
                </a:gridCol>
                <a:gridCol w="1792194">
                  <a:extLst>
                    <a:ext uri="{9D8B030D-6E8A-4147-A177-3AD203B41FA5}">
                      <a16:colId xmlns:a16="http://schemas.microsoft.com/office/drawing/2014/main" val="20002"/>
                    </a:ext>
                  </a:extLst>
                </a:gridCol>
                <a:gridCol w="1792194">
                  <a:extLst>
                    <a:ext uri="{9D8B030D-6E8A-4147-A177-3AD203B41FA5}">
                      <a16:colId xmlns:a16="http://schemas.microsoft.com/office/drawing/2014/main" val="20003"/>
                    </a:ext>
                  </a:extLst>
                </a:gridCol>
                <a:gridCol w="1792194">
                  <a:extLst>
                    <a:ext uri="{9D8B030D-6E8A-4147-A177-3AD203B41FA5}">
                      <a16:colId xmlns:a16="http://schemas.microsoft.com/office/drawing/2014/main" val="20004"/>
                    </a:ext>
                  </a:extLst>
                </a:gridCol>
                <a:gridCol w="1792194">
                  <a:extLst>
                    <a:ext uri="{9D8B030D-6E8A-4147-A177-3AD203B41FA5}">
                      <a16:colId xmlns:a16="http://schemas.microsoft.com/office/drawing/2014/main" val="20005"/>
                    </a:ext>
                  </a:extLst>
                </a:gridCol>
                <a:gridCol w="1792194">
                  <a:extLst>
                    <a:ext uri="{9D8B030D-6E8A-4147-A177-3AD203B41FA5}">
                      <a16:colId xmlns:a16="http://schemas.microsoft.com/office/drawing/2014/main" val="20006"/>
                    </a:ext>
                  </a:extLst>
                </a:gridCol>
                <a:gridCol w="1792194">
                  <a:extLst>
                    <a:ext uri="{9D8B030D-6E8A-4147-A177-3AD203B41FA5}">
                      <a16:colId xmlns:a16="http://schemas.microsoft.com/office/drawing/2014/main" val="20007"/>
                    </a:ext>
                  </a:extLst>
                </a:gridCol>
                <a:gridCol w="1792194">
                  <a:extLst>
                    <a:ext uri="{9D8B030D-6E8A-4147-A177-3AD203B41FA5}">
                      <a16:colId xmlns:a16="http://schemas.microsoft.com/office/drawing/2014/main" val="20008"/>
                    </a:ext>
                  </a:extLst>
                </a:gridCol>
              </a:tblGrid>
              <a:tr h="862619">
                <a:tc>
                  <a:txBody>
                    <a:bodyPr/>
                    <a:lstStyle/>
                    <a:p>
                      <a:pPr algn="ctr">
                        <a:lnSpc>
                          <a:spcPts val="1960"/>
                        </a:lnSpc>
                        <a:defRPr/>
                      </a:pP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TT Norms Bold"/>
                          <a:ea typeface="TT Norms Bold"/>
                          <a:cs typeface="TT Norms Bold"/>
                          <a:sym typeface="TT Norms Bold"/>
                        </a:rPr>
                        <a:t>Invoice Financing</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TT Norms Bold"/>
                          <a:ea typeface="TT Norms Bold"/>
                          <a:cs typeface="TT Norms Bold"/>
                          <a:sym typeface="TT Norms Bold"/>
                        </a:rPr>
                        <a:t>SME Focused Design</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Arimo Bold"/>
                          <a:ea typeface="Arimo Bold"/>
                          <a:cs typeface="Arimo Bold"/>
                          <a:sym typeface="Arimo Bold"/>
                        </a:rPr>
                        <a:t>Real-Time Cash Flow Analytics</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Arimo Bold"/>
                          <a:ea typeface="Arimo Bold"/>
                          <a:cs typeface="Arimo Bold"/>
                          <a:sym typeface="Arimo Bold"/>
                        </a:rPr>
                        <a:t>Predictive Cash Flow Forecasting AI</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Arimo Bold"/>
                          <a:ea typeface="Arimo Bold"/>
                          <a:cs typeface="Arimo Bold"/>
                          <a:sym typeface="Arimo Bold"/>
                        </a:rPr>
                        <a:t>Contextual AI Chatbot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Arimo Bold"/>
                          <a:ea typeface="Arimo Bold"/>
                          <a:cs typeface="Arimo Bold"/>
                          <a:sym typeface="Arimo Bold"/>
                        </a:rPr>
                        <a:t>AI Agent Tasks (like auto follow-up emails)</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Arimo Bold"/>
                          <a:ea typeface="Arimo Bold"/>
                          <a:cs typeface="Arimo Bold"/>
                          <a:sym typeface="Arimo Bold"/>
                        </a:rPr>
                        <a:t>Smart Invoice Timeline Tracker</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tc>
                  <a:txBody>
                    <a:bodyPr/>
                    <a:lstStyle/>
                    <a:p>
                      <a:pPr algn="ctr">
                        <a:lnSpc>
                          <a:spcPts val="1960"/>
                        </a:lnSpc>
                        <a:defRPr/>
                      </a:pPr>
                      <a:r>
                        <a:rPr lang="en-US" sz="1400" b="1">
                          <a:solidFill>
                            <a:srgbClr val="000000"/>
                          </a:solidFill>
                          <a:latin typeface="Arimo Bold"/>
                          <a:ea typeface="Arimo Bold"/>
                          <a:cs typeface="Arimo Bold"/>
                          <a:sym typeface="Arimo Bold"/>
                        </a:rPr>
                        <a:t>Privacy-Preserving Deployment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solidFill>
                      <a:srgbClr val="E6E6E6"/>
                    </a:solidFill>
                  </a:tcPr>
                </a:tc>
                <a:extLst>
                  <a:ext uri="{0D108BD9-81ED-4DB2-BD59-A6C34878D82A}">
                    <a16:rowId xmlns:a16="http://schemas.microsoft.com/office/drawing/2014/main" val="10000"/>
                  </a:ext>
                </a:extLst>
              </a:tr>
              <a:tr h="535878">
                <a:tc>
                  <a:txBody>
                    <a:bodyPr/>
                    <a:lstStyle/>
                    <a:p>
                      <a:pPr algn="ctr">
                        <a:lnSpc>
                          <a:spcPts val="1960"/>
                        </a:lnSpc>
                        <a:defRPr/>
                      </a:pPr>
                      <a:r>
                        <a:rPr lang="en-US" sz="1400" b="1">
                          <a:solidFill>
                            <a:srgbClr val="FFFFFF"/>
                          </a:solidFill>
                          <a:latin typeface="TT Norms Bold"/>
                          <a:ea typeface="TT Norms Bold"/>
                          <a:cs typeface="TT Norms Bold"/>
                          <a:sym typeface="TT Norms Bold"/>
                        </a:rPr>
                        <a:t>InvoiceInterchange</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extLst>
                  <a:ext uri="{0D108BD9-81ED-4DB2-BD59-A6C34878D82A}">
                    <a16:rowId xmlns:a16="http://schemas.microsoft.com/office/drawing/2014/main" val="10001"/>
                  </a:ext>
                </a:extLst>
              </a:tr>
              <a:tr h="535878">
                <a:tc>
                  <a:txBody>
                    <a:bodyPr/>
                    <a:lstStyle/>
                    <a:p>
                      <a:pPr algn="ctr">
                        <a:lnSpc>
                          <a:spcPts val="1960"/>
                        </a:lnSpc>
                        <a:defRPr/>
                      </a:pPr>
                      <a:r>
                        <a:rPr lang="en-US" sz="1400" b="1">
                          <a:solidFill>
                            <a:srgbClr val="FFFFFF"/>
                          </a:solidFill>
                          <a:latin typeface="TT Norms Bold"/>
                          <a:ea typeface="TT Norms Bold"/>
                          <a:cs typeface="TT Norms Bold"/>
                          <a:sym typeface="TT Norms Bold"/>
                        </a:rPr>
                        <a:t>Funding Societies</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extLst>
                  <a:ext uri="{0D108BD9-81ED-4DB2-BD59-A6C34878D82A}">
                    <a16:rowId xmlns:a16="http://schemas.microsoft.com/office/drawing/2014/main" val="10002"/>
                  </a:ext>
                </a:extLst>
              </a:tr>
              <a:tr h="535878">
                <a:tc>
                  <a:txBody>
                    <a:bodyPr/>
                    <a:lstStyle/>
                    <a:p>
                      <a:pPr algn="ctr">
                        <a:lnSpc>
                          <a:spcPts val="1960"/>
                        </a:lnSpc>
                        <a:defRPr/>
                      </a:pPr>
                      <a:r>
                        <a:rPr lang="en-US" sz="1400" b="1">
                          <a:solidFill>
                            <a:srgbClr val="FFFFFF"/>
                          </a:solidFill>
                          <a:latin typeface="TT Norms Bold"/>
                          <a:ea typeface="TT Norms Bold"/>
                          <a:cs typeface="TT Norms Bold"/>
                          <a:sym typeface="TT Norms Bold"/>
                        </a:rPr>
                        <a:t>Hubble.Financial</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extLst>
                  <a:ext uri="{0D108BD9-81ED-4DB2-BD59-A6C34878D82A}">
                    <a16:rowId xmlns:a16="http://schemas.microsoft.com/office/drawing/2014/main" val="10003"/>
                  </a:ext>
                </a:extLst>
              </a:tr>
              <a:tr h="535878">
                <a:tc>
                  <a:txBody>
                    <a:bodyPr/>
                    <a:lstStyle/>
                    <a:p>
                      <a:pPr algn="ctr">
                        <a:lnSpc>
                          <a:spcPts val="1960"/>
                        </a:lnSpc>
                        <a:defRPr/>
                      </a:pPr>
                      <a:r>
                        <a:rPr lang="en-US" sz="1400" b="1">
                          <a:solidFill>
                            <a:srgbClr val="FFFFFF"/>
                          </a:solidFill>
                          <a:latin typeface="TT Norms Bold"/>
                          <a:ea typeface="TT Norms Bold"/>
                          <a:cs typeface="TT Norms Bold"/>
                          <a:sym typeface="TT Norms Bold"/>
                        </a:rPr>
                        <a:t>Aspire</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extLst>
                  <a:ext uri="{0D108BD9-81ED-4DB2-BD59-A6C34878D82A}">
                    <a16:rowId xmlns:a16="http://schemas.microsoft.com/office/drawing/2014/main" val="10004"/>
                  </a:ext>
                </a:extLst>
              </a:tr>
              <a:tr h="535878">
                <a:tc>
                  <a:txBody>
                    <a:bodyPr/>
                    <a:lstStyle/>
                    <a:p>
                      <a:pPr algn="ctr">
                        <a:lnSpc>
                          <a:spcPts val="1960"/>
                        </a:lnSpc>
                        <a:defRPr/>
                      </a:pPr>
                      <a:r>
                        <a:rPr lang="en-US" sz="1400" b="1">
                          <a:solidFill>
                            <a:srgbClr val="FFFFFF"/>
                          </a:solidFill>
                          <a:latin typeface="TT Norms Bold"/>
                          <a:ea typeface="TT Norms Bold"/>
                          <a:cs typeface="TT Norms Bold"/>
                          <a:sym typeface="TT Norms Bold"/>
                        </a:rPr>
                        <a:t>Cashket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TT Norms"/>
                          <a:ea typeface="TT Norms"/>
                          <a:cs typeface="TT Norms"/>
                          <a:sym typeface="TT Norms"/>
                        </a:rPr>
                        <a:t>⚠️ (via partners)</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tc>
                  <a:txBody>
                    <a:bodyPr/>
                    <a:lstStyle/>
                    <a:p>
                      <a:pPr algn="ctr">
                        <a:lnSpc>
                          <a:spcPts val="1960"/>
                        </a:lnSpc>
                        <a:defRPr/>
                      </a:pPr>
                      <a:r>
                        <a:rPr lang="en-US" sz="1400">
                          <a:solidFill>
                            <a:srgbClr val="FFFFFF"/>
                          </a:solidFill>
                          <a:latin typeface="Arimo"/>
                          <a:ea typeface="Arimo"/>
                          <a:cs typeface="Arimo"/>
                          <a:sym typeface="Arimo"/>
                        </a:rPr>
                        <a:t>✅ (hybrid)</a:t>
                      </a:r>
                      <a:endParaRPr lang="en-US" sz="1100"/>
                    </a:p>
                  </a:txBody>
                  <a:tcPr marL="0" marR="0" marT="0" marB="0" anchor="ctr">
                    <a:lnL w="38100" cap="flat" cmpd="sng" algn="ctr">
                      <a:solidFill>
                        <a:srgbClr val="F0FBFE"/>
                      </a:solidFill>
                      <a:prstDash val="solid"/>
                      <a:round/>
                      <a:headEnd type="none" w="med" len="med"/>
                      <a:tailEnd type="none" w="med" len="med"/>
                    </a:lnL>
                    <a:lnR w="38100" cap="flat" cmpd="sng" algn="ctr">
                      <a:solidFill>
                        <a:srgbClr val="F0FBFE"/>
                      </a:solidFill>
                      <a:prstDash val="solid"/>
                      <a:round/>
                      <a:headEnd type="none" w="med" len="med"/>
                      <a:tailEnd type="none" w="med" len="med"/>
                    </a:lnR>
                    <a:lnT w="38100" cap="flat" cmpd="sng" algn="ctr">
                      <a:solidFill>
                        <a:srgbClr val="F0FBFE"/>
                      </a:solidFill>
                      <a:prstDash val="solid"/>
                      <a:round/>
                      <a:headEnd type="none" w="med" len="med"/>
                      <a:tailEnd type="none" w="med" len="med"/>
                    </a:lnT>
                    <a:lnB w="38100" cap="flat" cmpd="sng" algn="ctr">
                      <a:solidFill>
                        <a:srgbClr val="F0FBF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6"/>
          <p:cNvSpPr txBox="1"/>
          <p:nvPr/>
        </p:nvSpPr>
        <p:spPr>
          <a:xfrm>
            <a:off x="1029884" y="2085668"/>
            <a:ext cx="11590202" cy="1095375"/>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Competitive advantage</a:t>
            </a:r>
          </a:p>
        </p:txBody>
      </p:sp>
      <p:sp>
        <p:nvSpPr>
          <p:cNvPr id="7" name="TextBox 7"/>
          <p:cNvSpPr txBox="1"/>
          <p:nvPr/>
        </p:nvSpPr>
        <p:spPr>
          <a:xfrm>
            <a:off x="1028700" y="3381068"/>
            <a:ext cx="16230600" cy="647065"/>
          </a:xfrm>
          <a:prstGeom prst="rect">
            <a:avLst/>
          </a:prstGeom>
        </p:spPr>
        <p:txBody>
          <a:bodyPr lIns="0" tIns="0" rIns="0" bIns="0" rtlCol="0" anchor="t">
            <a:spAutoFit/>
          </a:bodyPr>
          <a:lstStyle/>
          <a:p>
            <a:pPr algn="ctr">
              <a:lnSpc>
                <a:spcPts val="2659"/>
              </a:lnSpc>
              <a:spcBef>
                <a:spcPct val="0"/>
              </a:spcBef>
            </a:pPr>
            <a:r>
              <a:rPr lang="en-US" sz="1899" b="1">
                <a:solidFill>
                  <a:srgbClr val="F0FBFE">
                    <a:alpha val="80000"/>
                  </a:srgbClr>
                </a:solidFill>
                <a:latin typeface="TT Norms Bold"/>
                <a:ea typeface="TT Norms Bold"/>
                <a:cs typeface="TT Norms Bold"/>
                <a:sym typeface="TT Norms Bold"/>
              </a:rPr>
              <a:t>“The only AI-first, mobile-friendly finance tool made for SMEs in Singapore that handles everything from receipt scanning to cash gap forecasting — with zero finance expertise required.”</a:t>
            </a:r>
          </a:p>
        </p:txBody>
      </p:sp>
      <p:sp>
        <p:nvSpPr>
          <p:cNvPr id="8" name="TextBox 8"/>
          <p:cNvSpPr txBox="1"/>
          <p:nvPr/>
        </p:nvSpPr>
        <p:spPr>
          <a:xfrm>
            <a:off x="1028700" y="9419589"/>
            <a:ext cx="3459979"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09 - Market Competition</a:t>
            </a:r>
          </a:p>
        </p:txBody>
      </p:sp>
      <p:sp>
        <p:nvSpPr>
          <p:cNvPr id="9" name="TextBox 9"/>
          <p:cNvSpPr txBox="1"/>
          <p:nvPr/>
        </p:nvSpPr>
        <p:spPr>
          <a:xfrm>
            <a:off x="1028700" y="8261997"/>
            <a:ext cx="14844824" cy="365787"/>
          </a:xfrm>
          <a:prstGeom prst="rect">
            <a:avLst/>
          </a:prstGeom>
        </p:spPr>
        <p:txBody>
          <a:bodyPr lIns="0" tIns="0" rIns="0" bIns="0" rtlCol="0" anchor="t">
            <a:spAutoFit/>
          </a:bodyPr>
          <a:lstStyle/>
          <a:p>
            <a:pPr algn="l">
              <a:lnSpc>
                <a:spcPts val="2938"/>
              </a:lnSpc>
              <a:spcBef>
                <a:spcPct val="0"/>
              </a:spcBef>
            </a:pPr>
            <a:r>
              <a:rPr lang="en-US" sz="2098" b="1">
                <a:solidFill>
                  <a:srgbClr val="F0FBFE"/>
                </a:solidFill>
                <a:latin typeface="TT Norms Bold"/>
                <a:ea typeface="TT Norms Bold"/>
                <a:cs typeface="TT Norms Bold"/>
                <a:sym typeface="TT Norms Bold"/>
              </a:rPr>
              <a:t>Competitive</a:t>
            </a:r>
            <a:r>
              <a:rPr lang="en-US" sz="2098">
                <a:solidFill>
                  <a:srgbClr val="F0FBFE"/>
                </a:solidFill>
                <a:latin typeface="TT Norms"/>
                <a:ea typeface="TT Norms"/>
                <a:cs typeface="TT Norms"/>
                <a:sym typeface="TT Norms"/>
              </a:rPr>
              <a:t> </a:t>
            </a:r>
            <a:r>
              <a:rPr lang="en-US" sz="2098" b="1">
                <a:solidFill>
                  <a:srgbClr val="F0FBFE"/>
                </a:solidFill>
                <a:latin typeface="TT Norms Bold"/>
                <a:ea typeface="TT Norms Bold"/>
                <a:cs typeface="TT Norms Bold"/>
                <a:sym typeface="TT Norms Bold"/>
              </a:rPr>
              <a:t>Advantage: </a:t>
            </a:r>
            <a:r>
              <a:rPr lang="en-US" sz="2098">
                <a:solidFill>
                  <a:srgbClr val="F0FBFE"/>
                </a:solidFill>
                <a:latin typeface="TT Norms"/>
                <a:ea typeface="TT Norms"/>
                <a:cs typeface="TT Norms"/>
                <a:sym typeface="TT Norms"/>
              </a:rPr>
              <a:t>Multi-Component AI Pipeline (receipt parsing → analysis → forecasting → RAG-based LLM agents)</a:t>
            </a:r>
          </a:p>
        </p:txBody>
      </p:sp>
      <p:sp>
        <p:nvSpPr>
          <p:cNvPr id="10" name="TextBox 10"/>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11" name="TextBox 11"/>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grpSp>
        <p:nvGrpSpPr>
          <p:cNvPr id="5" name="Group 5"/>
          <p:cNvGrpSpPr/>
          <p:nvPr/>
        </p:nvGrpSpPr>
        <p:grpSpPr>
          <a:xfrm>
            <a:off x="1028700" y="3813018"/>
            <a:ext cx="8115300" cy="5192869"/>
            <a:chOff x="0" y="0"/>
            <a:chExt cx="2137363" cy="1367669"/>
          </a:xfrm>
        </p:grpSpPr>
        <p:sp>
          <p:nvSpPr>
            <p:cNvPr id="6" name="Freeform 6"/>
            <p:cNvSpPr/>
            <p:nvPr/>
          </p:nvSpPr>
          <p:spPr>
            <a:xfrm>
              <a:off x="0" y="0"/>
              <a:ext cx="2137363" cy="1367669"/>
            </a:xfrm>
            <a:custGeom>
              <a:avLst/>
              <a:gdLst/>
              <a:ahLst/>
              <a:cxnLst/>
              <a:rect l="l" t="t" r="r" b="b"/>
              <a:pathLst>
                <a:path w="2137363" h="1367669">
                  <a:moveTo>
                    <a:pt x="23850" y="0"/>
                  </a:moveTo>
                  <a:lnTo>
                    <a:pt x="2113513" y="0"/>
                  </a:lnTo>
                  <a:cubicBezTo>
                    <a:pt x="2119839" y="0"/>
                    <a:pt x="2125905" y="2513"/>
                    <a:pt x="2130378" y="6985"/>
                  </a:cubicBezTo>
                  <a:cubicBezTo>
                    <a:pt x="2134850" y="11458"/>
                    <a:pt x="2137363" y="17524"/>
                    <a:pt x="2137363" y="23850"/>
                  </a:cubicBezTo>
                  <a:lnTo>
                    <a:pt x="2137363" y="1343819"/>
                  </a:lnTo>
                  <a:cubicBezTo>
                    <a:pt x="2137363" y="1350145"/>
                    <a:pt x="2134850" y="1356211"/>
                    <a:pt x="2130378" y="1360684"/>
                  </a:cubicBezTo>
                  <a:cubicBezTo>
                    <a:pt x="2125905" y="1365156"/>
                    <a:pt x="2119839" y="1367669"/>
                    <a:pt x="2113513" y="1367669"/>
                  </a:cubicBezTo>
                  <a:lnTo>
                    <a:pt x="23850" y="1367669"/>
                  </a:lnTo>
                  <a:cubicBezTo>
                    <a:pt x="17524" y="1367669"/>
                    <a:pt x="11458" y="1365156"/>
                    <a:pt x="6985" y="1360684"/>
                  </a:cubicBezTo>
                  <a:cubicBezTo>
                    <a:pt x="2513" y="1356211"/>
                    <a:pt x="0" y="1350145"/>
                    <a:pt x="0" y="1343819"/>
                  </a:cubicBezTo>
                  <a:lnTo>
                    <a:pt x="0" y="23850"/>
                  </a:lnTo>
                  <a:cubicBezTo>
                    <a:pt x="0" y="17524"/>
                    <a:pt x="2513" y="11458"/>
                    <a:pt x="6985" y="6985"/>
                  </a:cubicBezTo>
                  <a:cubicBezTo>
                    <a:pt x="11458" y="2513"/>
                    <a:pt x="17524" y="0"/>
                    <a:pt x="23850"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7" name="TextBox 7"/>
            <p:cNvSpPr txBox="1"/>
            <p:nvPr/>
          </p:nvSpPr>
          <p:spPr>
            <a:xfrm>
              <a:off x="0" y="-28575"/>
              <a:ext cx="2137363" cy="139624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592094" y="3813018"/>
            <a:ext cx="7667206" cy="5192869"/>
            <a:chOff x="0" y="0"/>
            <a:chExt cx="2019346" cy="1367669"/>
          </a:xfrm>
        </p:grpSpPr>
        <p:sp>
          <p:nvSpPr>
            <p:cNvPr id="9" name="Freeform 9"/>
            <p:cNvSpPr/>
            <p:nvPr/>
          </p:nvSpPr>
          <p:spPr>
            <a:xfrm>
              <a:off x="0" y="0"/>
              <a:ext cx="2019346" cy="1367669"/>
            </a:xfrm>
            <a:custGeom>
              <a:avLst/>
              <a:gdLst/>
              <a:ahLst/>
              <a:cxnLst/>
              <a:rect l="l" t="t" r="r" b="b"/>
              <a:pathLst>
                <a:path w="2019346" h="1367669">
                  <a:moveTo>
                    <a:pt x="25244" y="0"/>
                  </a:moveTo>
                  <a:lnTo>
                    <a:pt x="1994103" y="0"/>
                  </a:lnTo>
                  <a:cubicBezTo>
                    <a:pt x="2008044" y="0"/>
                    <a:pt x="2019346" y="11302"/>
                    <a:pt x="2019346" y="25244"/>
                  </a:cubicBezTo>
                  <a:lnTo>
                    <a:pt x="2019346" y="1342426"/>
                  </a:lnTo>
                  <a:cubicBezTo>
                    <a:pt x="2019346" y="1356367"/>
                    <a:pt x="2008044" y="1367669"/>
                    <a:pt x="1994103" y="1367669"/>
                  </a:cubicBezTo>
                  <a:lnTo>
                    <a:pt x="25244" y="1367669"/>
                  </a:lnTo>
                  <a:cubicBezTo>
                    <a:pt x="18549" y="1367669"/>
                    <a:pt x="12128" y="1365010"/>
                    <a:pt x="7394" y="1360276"/>
                  </a:cubicBezTo>
                  <a:cubicBezTo>
                    <a:pt x="2660" y="1355541"/>
                    <a:pt x="0" y="1349121"/>
                    <a:pt x="0" y="1342426"/>
                  </a:cubicBezTo>
                  <a:lnTo>
                    <a:pt x="0" y="25244"/>
                  </a:lnTo>
                  <a:cubicBezTo>
                    <a:pt x="0" y="18549"/>
                    <a:pt x="2660" y="12128"/>
                    <a:pt x="7394" y="7394"/>
                  </a:cubicBezTo>
                  <a:cubicBezTo>
                    <a:pt x="12128" y="2660"/>
                    <a:pt x="18549" y="0"/>
                    <a:pt x="25244"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10" name="TextBox 10"/>
            <p:cNvSpPr txBox="1"/>
            <p:nvPr/>
          </p:nvSpPr>
          <p:spPr>
            <a:xfrm>
              <a:off x="0" y="-28575"/>
              <a:ext cx="2019346" cy="13962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9784" y="3813018"/>
            <a:ext cx="8114216" cy="5192869"/>
            <a:chOff x="0" y="0"/>
            <a:chExt cx="2137077" cy="1367669"/>
          </a:xfrm>
        </p:grpSpPr>
        <p:sp>
          <p:nvSpPr>
            <p:cNvPr id="12" name="Freeform 12"/>
            <p:cNvSpPr/>
            <p:nvPr/>
          </p:nvSpPr>
          <p:spPr>
            <a:xfrm>
              <a:off x="0" y="0"/>
              <a:ext cx="2137078" cy="1367669"/>
            </a:xfrm>
            <a:custGeom>
              <a:avLst/>
              <a:gdLst/>
              <a:ahLst/>
              <a:cxnLst/>
              <a:rect l="l" t="t" r="r" b="b"/>
              <a:pathLst>
                <a:path w="2137078" h="1367669">
                  <a:moveTo>
                    <a:pt x="23853" y="0"/>
                  </a:moveTo>
                  <a:lnTo>
                    <a:pt x="2113224" y="0"/>
                  </a:lnTo>
                  <a:cubicBezTo>
                    <a:pt x="2119551" y="0"/>
                    <a:pt x="2125618" y="2513"/>
                    <a:pt x="2130091" y="6986"/>
                  </a:cubicBezTo>
                  <a:cubicBezTo>
                    <a:pt x="2134564" y="11460"/>
                    <a:pt x="2137078" y="17527"/>
                    <a:pt x="2137078" y="23853"/>
                  </a:cubicBezTo>
                  <a:lnTo>
                    <a:pt x="2137078" y="1343816"/>
                  </a:lnTo>
                  <a:cubicBezTo>
                    <a:pt x="2137078" y="1356990"/>
                    <a:pt x="2126398" y="1367669"/>
                    <a:pt x="2113224" y="1367669"/>
                  </a:cubicBezTo>
                  <a:lnTo>
                    <a:pt x="23853" y="1367669"/>
                  </a:lnTo>
                  <a:cubicBezTo>
                    <a:pt x="17527" y="1367669"/>
                    <a:pt x="11460" y="1365156"/>
                    <a:pt x="6986" y="1360683"/>
                  </a:cubicBezTo>
                  <a:cubicBezTo>
                    <a:pt x="2513" y="1356210"/>
                    <a:pt x="0" y="1350142"/>
                    <a:pt x="0" y="1343816"/>
                  </a:cubicBezTo>
                  <a:lnTo>
                    <a:pt x="0" y="23853"/>
                  </a:lnTo>
                  <a:cubicBezTo>
                    <a:pt x="0" y="17527"/>
                    <a:pt x="2513" y="11460"/>
                    <a:pt x="6986" y="6986"/>
                  </a:cubicBezTo>
                  <a:cubicBezTo>
                    <a:pt x="11460" y="2513"/>
                    <a:pt x="17527" y="0"/>
                    <a:pt x="23853"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3" name="TextBox 13"/>
            <p:cNvSpPr txBox="1"/>
            <p:nvPr/>
          </p:nvSpPr>
          <p:spPr>
            <a:xfrm>
              <a:off x="0" y="-28575"/>
              <a:ext cx="2137077" cy="139624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593118" y="3813018"/>
            <a:ext cx="7666182" cy="5192869"/>
            <a:chOff x="0" y="0"/>
            <a:chExt cx="2019077" cy="1367669"/>
          </a:xfrm>
        </p:grpSpPr>
        <p:sp>
          <p:nvSpPr>
            <p:cNvPr id="15" name="Freeform 15"/>
            <p:cNvSpPr/>
            <p:nvPr/>
          </p:nvSpPr>
          <p:spPr>
            <a:xfrm>
              <a:off x="0" y="0"/>
              <a:ext cx="2019077" cy="1367669"/>
            </a:xfrm>
            <a:custGeom>
              <a:avLst/>
              <a:gdLst/>
              <a:ahLst/>
              <a:cxnLst/>
              <a:rect l="l" t="t" r="r" b="b"/>
              <a:pathLst>
                <a:path w="2019077" h="1367669">
                  <a:moveTo>
                    <a:pt x="25247" y="0"/>
                  </a:moveTo>
                  <a:lnTo>
                    <a:pt x="1993830" y="0"/>
                  </a:lnTo>
                  <a:cubicBezTo>
                    <a:pt x="2000526" y="0"/>
                    <a:pt x="2006947" y="2660"/>
                    <a:pt x="2011682" y="7395"/>
                  </a:cubicBezTo>
                  <a:cubicBezTo>
                    <a:pt x="2016417" y="12129"/>
                    <a:pt x="2019077" y="18551"/>
                    <a:pt x="2019077" y="25247"/>
                  </a:cubicBezTo>
                  <a:lnTo>
                    <a:pt x="2019077" y="1342422"/>
                  </a:lnTo>
                  <a:cubicBezTo>
                    <a:pt x="2019077" y="1349118"/>
                    <a:pt x="2016417" y="1355540"/>
                    <a:pt x="2011682" y="1360275"/>
                  </a:cubicBezTo>
                  <a:cubicBezTo>
                    <a:pt x="2006947" y="1365009"/>
                    <a:pt x="2000526" y="1367669"/>
                    <a:pt x="1993830" y="1367669"/>
                  </a:cubicBezTo>
                  <a:lnTo>
                    <a:pt x="25247" y="1367669"/>
                  </a:lnTo>
                  <a:cubicBezTo>
                    <a:pt x="18551" y="1367669"/>
                    <a:pt x="12129" y="1365009"/>
                    <a:pt x="7395" y="1360275"/>
                  </a:cubicBezTo>
                  <a:cubicBezTo>
                    <a:pt x="2660" y="1355540"/>
                    <a:pt x="0" y="1349118"/>
                    <a:pt x="0" y="1342422"/>
                  </a:cubicBezTo>
                  <a:lnTo>
                    <a:pt x="0" y="25247"/>
                  </a:lnTo>
                  <a:cubicBezTo>
                    <a:pt x="0" y="18551"/>
                    <a:pt x="2660" y="12129"/>
                    <a:pt x="7395" y="7395"/>
                  </a:cubicBezTo>
                  <a:cubicBezTo>
                    <a:pt x="12129" y="2660"/>
                    <a:pt x="18551" y="0"/>
                    <a:pt x="25247"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6" name="TextBox 16"/>
            <p:cNvSpPr txBox="1"/>
            <p:nvPr/>
          </p:nvSpPr>
          <p:spPr>
            <a:xfrm>
              <a:off x="0" y="-28575"/>
              <a:ext cx="2019077" cy="139624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29884" y="4280886"/>
            <a:ext cx="3796376" cy="688875"/>
            <a:chOff x="0" y="0"/>
            <a:chExt cx="4215226" cy="764878"/>
          </a:xfrm>
        </p:grpSpPr>
        <p:sp>
          <p:nvSpPr>
            <p:cNvPr id="18" name="Freeform 18"/>
            <p:cNvSpPr/>
            <p:nvPr/>
          </p:nvSpPr>
          <p:spPr>
            <a:xfrm>
              <a:off x="0" y="0"/>
              <a:ext cx="4215226" cy="764878"/>
            </a:xfrm>
            <a:custGeom>
              <a:avLst/>
              <a:gdLst/>
              <a:ahLst/>
              <a:cxnLst/>
              <a:rect l="l" t="t" r="r" b="b"/>
              <a:pathLst>
                <a:path w="4215226" h="764878">
                  <a:moveTo>
                    <a:pt x="24472" y="0"/>
                  </a:moveTo>
                  <a:lnTo>
                    <a:pt x="4190754" y="0"/>
                  </a:lnTo>
                  <a:cubicBezTo>
                    <a:pt x="4197245" y="0"/>
                    <a:pt x="4203469" y="2578"/>
                    <a:pt x="4208058" y="7168"/>
                  </a:cubicBezTo>
                  <a:cubicBezTo>
                    <a:pt x="4212648" y="11757"/>
                    <a:pt x="4215226" y="17981"/>
                    <a:pt x="4215226" y="24472"/>
                  </a:cubicBezTo>
                  <a:lnTo>
                    <a:pt x="4215226" y="740407"/>
                  </a:lnTo>
                  <a:cubicBezTo>
                    <a:pt x="4215226" y="746897"/>
                    <a:pt x="4212648" y="753121"/>
                    <a:pt x="4208058" y="757710"/>
                  </a:cubicBezTo>
                  <a:cubicBezTo>
                    <a:pt x="4203469" y="762300"/>
                    <a:pt x="4197245" y="764878"/>
                    <a:pt x="4190754" y="764878"/>
                  </a:cubicBezTo>
                  <a:lnTo>
                    <a:pt x="24472" y="764878"/>
                  </a:lnTo>
                  <a:cubicBezTo>
                    <a:pt x="10956" y="764878"/>
                    <a:pt x="0" y="753922"/>
                    <a:pt x="0" y="740407"/>
                  </a:cubicBezTo>
                  <a:lnTo>
                    <a:pt x="0" y="24472"/>
                  </a:lnTo>
                  <a:cubicBezTo>
                    <a:pt x="0" y="17981"/>
                    <a:pt x="2578" y="11757"/>
                    <a:pt x="7168" y="7168"/>
                  </a:cubicBezTo>
                  <a:cubicBezTo>
                    <a:pt x="11757" y="2578"/>
                    <a:pt x="17981" y="0"/>
                    <a:pt x="24472" y="0"/>
                  </a:cubicBezTo>
                  <a:close/>
                </a:path>
              </a:pathLst>
            </a:custGeom>
            <a:solidFill>
              <a:srgbClr val="FFFFFF">
                <a:alpha val="80000"/>
              </a:srgbClr>
            </a:solidFill>
            <a:ln cap="sq">
              <a:noFill/>
              <a:prstDash val="solid"/>
              <a:miter/>
            </a:ln>
          </p:spPr>
          <p:txBody>
            <a:bodyPr/>
            <a:lstStyle/>
            <a:p>
              <a:endParaRPr lang="en-US"/>
            </a:p>
          </p:txBody>
        </p:sp>
        <p:sp>
          <p:nvSpPr>
            <p:cNvPr id="19" name="TextBox 19"/>
            <p:cNvSpPr txBox="1"/>
            <p:nvPr/>
          </p:nvSpPr>
          <p:spPr>
            <a:xfrm>
              <a:off x="0" y="-38100"/>
              <a:ext cx="4215226" cy="802978"/>
            </a:xfrm>
            <a:prstGeom prst="rect">
              <a:avLst/>
            </a:prstGeom>
          </p:spPr>
          <p:txBody>
            <a:bodyPr lIns="38408" tIns="38408" rIns="38408" bIns="38408" rtlCol="0" anchor="ctr"/>
            <a:lstStyle/>
            <a:p>
              <a:pPr algn="ctr">
                <a:lnSpc>
                  <a:spcPts val="2011"/>
                </a:lnSpc>
              </a:pPr>
              <a:endParaRPr/>
            </a:p>
          </p:txBody>
        </p:sp>
      </p:grpSp>
      <p:sp>
        <p:nvSpPr>
          <p:cNvPr id="20" name="TextBox 20"/>
          <p:cNvSpPr txBox="1"/>
          <p:nvPr/>
        </p:nvSpPr>
        <p:spPr>
          <a:xfrm>
            <a:off x="1101061" y="4356084"/>
            <a:ext cx="2820101" cy="481330"/>
          </a:xfrm>
          <a:prstGeom prst="rect">
            <a:avLst/>
          </a:prstGeom>
        </p:spPr>
        <p:txBody>
          <a:bodyPr lIns="0" tIns="0" rIns="0" bIns="0" rtlCol="0" anchor="t">
            <a:spAutoFit/>
          </a:bodyPr>
          <a:lstStyle/>
          <a:p>
            <a:pPr algn="l">
              <a:lnSpc>
                <a:spcPts val="3919"/>
              </a:lnSpc>
              <a:spcBef>
                <a:spcPct val="0"/>
              </a:spcBef>
            </a:pPr>
            <a:r>
              <a:rPr lang="en-US" sz="2799" b="1">
                <a:solidFill>
                  <a:srgbClr val="003049"/>
                </a:solidFill>
                <a:latin typeface="TT Norms Bold"/>
                <a:ea typeface="TT Norms Bold"/>
                <a:cs typeface="TT Norms Bold"/>
                <a:sym typeface="TT Norms Bold"/>
              </a:rPr>
              <a:t>Market Enablers</a:t>
            </a:r>
          </a:p>
        </p:txBody>
      </p:sp>
      <p:grpSp>
        <p:nvGrpSpPr>
          <p:cNvPr id="21" name="Group 21"/>
          <p:cNvGrpSpPr/>
          <p:nvPr/>
        </p:nvGrpSpPr>
        <p:grpSpPr>
          <a:xfrm>
            <a:off x="9593213" y="4280886"/>
            <a:ext cx="3634728" cy="688875"/>
            <a:chOff x="0" y="0"/>
            <a:chExt cx="4035744" cy="764878"/>
          </a:xfrm>
        </p:grpSpPr>
        <p:sp>
          <p:nvSpPr>
            <p:cNvPr id="22" name="Freeform 22"/>
            <p:cNvSpPr/>
            <p:nvPr/>
          </p:nvSpPr>
          <p:spPr>
            <a:xfrm>
              <a:off x="0" y="0"/>
              <a:ext cx="4035744" cy="764878"/>
            </a:xfrm>
            <a:custGeom>
              <a:avLst/>
              <a:gdLst/>
              <a:ahLst/>
              <a:cxnLst/>
              <a:rect l="l" t="t" r="r" b="b"/>
              <a:pathLst>
                <a:path w="4035744" h="764878">
                  <a:moveTo>
                    <a:pt x="25560" y="0"/>
                  </a:moveTo>
                  <a:lnTo>
                    <a:pt x="4010184" y="0"/>
                  </a:lnTo>
                  <a:cubicBezTo>
                    <a:pt x="4024300" y="0"/>
                    <a:pt x="4035744" y="11444"/>
                    <a:pt x="4035744" y="25560"/>
                  </a:cubicBezTo>
                  <a:lnTo>
                    <a:pt x="4035744" y="739318"/>
                  </a:lnTo>
                  <a:cubicBezTo>
                    <a:pt x="4035744" y="753434"/>
                    <a:pt x="4024300" y="764878"/>
                    <a:pt x="4010184" y="764878"/>
                  </a:cubicBezTo>
                  <a:lnTo>
                    <a:pt x="25560" y="764878"/>
                  </a:lnTo>
                  <a:cubicBezTo>
                    <a:pt x="11444" y="764878"/>
                    <a:pt x="0" y="753434"/>
                    <a:pt x="0" y="739318"/>
                  </a:cubicBezTo>
                  <a:lnTo>
                    <a:pt x="0" y="25560"/>
                  </a:lnTo>
                  <a:cubicBezTo>
                    <a:pt x="0" y="11444"/>
                    <a:pt x="11444" y="0"/>
                    <a:pt x="25560" y="0"/>
                  </a:cubicBezTo>
                  <a:close/>
                </a:path>
              </a:pathLst>
            </a:custGeom>
            <a:solidFill>
              <a:srgbClr val="FFFFFF">
                <a:alpha val="80000"/>
              </a:srgbClr>
            </a:solidFill>
            <a:ln cap="sq">
              <a:noFill/>
              <a:prstDash val="solid"/>
              <a:miter/>
            </a:ln>
          </p:spPr>
          <p:txBody>
            <a:bodyPr/>
            <a:lstStyle/>
            <a:p>
              <a:endParaRPr lang="en-US"/>
            </a:p>
          </p:txBody>
        </p:sp>
        <p:sp>
          <p:nvSpPr>
            <p:cNvPr id="23" name="TextBox 23"/>
            <p:cNvSpPr txBox="1"/>
            <p:nvPr/>
          </p:nvSpPr>
          <p:spPr>
            <a:xfrm>
              <a:off x="0" y="-38100"/>
              <a:ext cx="4035744" cy="802978"/>
            </a:xfrm>
            <a:prstGeom prst="rect">
              <a:avLst/>
            </a:prstGeom>
          </p:spPr>
          <p:txBody>
            <a:bodyPr lIns="38408" tIns="38408" rIns="38408" bIns="38408" rtlCol="0" anchor="ctr"/>
            <a:lstStyle/>
            <a:p>
              <a:pPr algn="ctr">
                <a:lnSpc>
                  <a:spcPts val="2011"/>
                </a:lnSpc>
              </a:pPr>
              <a:endParaRPr/>
            </a:p>
          </p:txBody>
        </p:sp>
      </p:grpSp>
      <p:sp>
        <p:nvSpPr>
          <p:cNvPr id="24" name="TextBox 24"/>
          <p:cNvSpPr txBox="1"/>
          <p:nvPr/>
        </p:nvSpPr>
        <p:spPr>
          <a:xfrm>
            <a:off x="9660459" y="4356084"/>
            <a:ext cx="3431105" cy="481330"/>
          </a:xfrm>
          <a:prstGeom prst="rect">
            <a:avLst/>
          </a:prstGeom>
        </p:spPr>
        <p:txBody>
          <a:bodyPr lIns="0" tIns="0" rIns="0" bIns="0" rtlCol="0" anchor="t">
            <a:spAutoFit/>
          </a:bodyPr>
          <a:lstStyle/>
          <a:p>
            <a:pPr algn="l">
              <a:lnSpc>
                <a:spcPts val="3919"/>
              </a:lnSpc>
              <a:spcBef>
                <a:spcPct val="0"/>
              </a:spcBef>
            </a:pPr>
            <a:r>
              <a:rPr lang="en-US" sz="2799" b="1">
                <a:solidFill>
                  <a:srgbClr val="003049"/>
                </a:solidFill>
                <a:latin typeface="TT Norms Bold"/>
                <a:ea typeface="TT Norms Bold"/>
                <a:cs typeface="TT Norms Bold"/>
                <a:sym typeface="TT Norms Bold"/>
              </a:rPr>
              <a:t>Threats and Barriers</a:t>
            </a:r>
          </a:p>
        </p:txBody>
      </p:sp>
      <p:sp>
        <p:nvSpPr>
          <p:cNvPr id="25" name="TextBox 25"/>
          <p:cNvSpPr txBox="1"/>
          <p:nvPr/>
        </p:nvSpPr>
        <p:spPr>
          <a:xfrm>
            <a:off x="1028700" y="1393668"/>
            <a:ext cx="9648393" cy="2190750"/>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Feasibility &amp; Risks assessment</a:t>
            </a:r>
          </a:p>
        </p:txBody>
      </p:sp>
      <p:sp>
        <p:nvSpPr>
          <p:cNvPr id="26" name="TextBox 26"/>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27" name="TextBox 27"/>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28" name="TextBox 28"/>
          <p:cNvSpPr txBox="1"/>
          <p:nvPr/>
        </p:nvSpPr>
        <p:spPr>
          <a:xfrm>
            <a:off x="1028700" y="9419589"/>
            <a:ext cx="4961623"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10 -  Feasibility and Risks Assessment</a:t>
            </a:r>
          </a:p>
        </p:txBody>
      </p:sp>
      <p:sp>
        <p:nvSpPr>
          <p:cNvPr id="29" name="TextBox 29"/>
          <p:cNvSpPr txBox="1"/>
          <p:nvPr/>
        </p:nvSpPr>
        <p:spPr>
          <a:xfrm>
            <a:off x="1595993" y="5303136"/>
            <a:ext cx="7045523" cy="3212465"/>
          </a:xfrm>
          <a:prstGeom prst="rect">
            <a:avLst/>
          </a:prstGeom>
        </p:spPr>
        <p:txBody>
          <a:bodyPr lIns="0" tIns="0" rIns="0" bIns="0" rtlCol="0" anchor="t">
            <a:spAutoFit/>
          </a:bodyPr>
          <a:lstStyle/>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Delayed Payments Create Urgency</a:t>
            </a:r>
            <a:r>
              <a:rPr lang="en-US" sz="1400" u="none" strike="noStrike">
                <a:solidFill>
                  <a:srgbClr val="FFFFFF"/>
                </a:solidFill>
                <a:latin typeface="TT Norms"/>
                <a:ea typeface="TT Norms"/>
                <a:cs typeface="TT Norms"/>
                <a:sym typeface="TT Norms"/>
              </a:rPr>
              <a:t>: Cash flow issues and supply chain delays make forecasting tools like Cashket immediately relevant.</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Lack of Full-Time Finance Teams</a:t>
            </a:r>
            <a:r>
              <a:rPr lang="en-US" sz="1400" u="none" strike="noStrike">
                <a:solidFill>
                  <a:srgbClr val="FFFFFF"/>
                </a:solidFill>
                <a:latin typeface="TT Norms"/>
                <a:ea typeface="TT Norms"/>
                <a:cs typeface="TT Norms"/>
                <a:sym typeface="TT Norms"/>
              </a:rPr>
              <a:t>: Cash-strapped SMEs rely on easy-to-use AI solutions for decision support—Cashket fills this gap.</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Modular Tech Allows Fast Build</a:t>
            </a:r>
            <a:r>
              <a:rPr lang="en-US" sz="1400" u="none" strike="noStrike">
                <a:solidFill>
                  <a:srgbClr val="FFFFFF"/>
                </a:solidFill>
                <a:latin typeface="TT Norms"/>
                <a:ea typeface="TT Norms"/>
                <a:cs typeface="TT Norms"/>
                <a:sym typeface="TT Norms"/>
              </a:rPr>
              <a:t>: Using existing OCR, ML, and LLM tools, the product can be deployed rapidly without building from scratch.</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Lean Go-to-Market Strategy</a:t>
            </a:r>
            <a:r>
              <a:rPr lang="en-US" sz="1400" u="none" strike="noStrike">
                <a:solidFill>
                  <a:srgbClr val="FFFFFF"/>
                </a:solidFill>
                <a:latin typeface="TT Norms"/>
                <a:ea typeface="TT Norms"/>
                <a:cs typeface="TT Norms"/>
                <a:sym typeface="TT Norms"/>
              </a:rPr>
              <a:t>: Early outreach, product-led growth, and SME partnerships can accelerate adoption within 12 months.</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Focused Target Market</a:t>
            </a:r>
            <a:r>
              <a:rPr lang="en-US" sz="1400" u="none" strike="noStrike">
                <a:solidFill>
                  <a:srgbClr val="FFFFFF"/>
                </a:solidFill>
                <a:latin typeface="TT Norms"/>
                <a:ea typeface="TT Norms"/>
                <a:cs typeface="TT Norms"/>
                <a:sym typeface="TT Norms"/>
              </a:rPr>
              <a:t>: The clearly defined niche (Singaporean SMEs in logistics/retail/manufacturing) allows concentrated sales and tailored development—accelerating initial traction.</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Pre-validated Tech Stack:</a:t>
            </a:r>
            <a:r>
              <a:rPr lang="en-US" sz="1400" u="none" strike="noStrike">
                <a:solidFill>
                  <a:srgbClr val="FFFFFF"/>
                </a:solidFill>
                <a:latin typeface="TT Norms"/>
                <a:ea typeface="TT Norms"/>
                <a:cs typeface="TT Norms"/>
                <a:sym typeface="TT Norms"/>
              </a:rPr>
              <a:t> OCR, invoice parsing, forecasting models, and LLM-based agents are already production-tested technologies—reducing R&amp;D time and risk.</a:t>
            </a:r>
          </a:p>
        </p:txBody>
      </p:sp>
      <p:sp>
        <p:nvSpPr>
          <p:cNvPr id="30" name="TextBox 30"/>
          <p:cNvSpPr txBox="1"/>
          <p:nvPr/>
        </p:nvSpPr>
        <p:spPr>
          <a:xfrm>
            <a:off x="10230724" y="5303136"/>
            <a:ext cx="6389946" cy="2469515"/>
          </a:xfrm>
          <a:prstGeom prst="rect">
            <a:avLst/>
          </a:prstGeom>
        </p:spPr>
        <p:txBody>
          <a:bodyPr lIns="0" tIns="0" rIns="0" bIns="0" rtlCol="0" anchor="t">
            <a:spAutoFit/>
          </a:bodyPr>
          <a:lstStyle/>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SME Budget Sensitivity:</a:t>
            </a:r>
            <a:r>
              <a:rPr lang="en-US" sz="1400" u="none" strike="noStrike">
                <a:solidFill>
                  <a:srgbClr val="FFFFFF"/>
                </a:solidFill>
                <a:latin typeface="TT Norms"/>
                <a:ea typeface="TT Norms"/>
                <a:cs typeface="TT Norms"/>
                <a:sym typeface="TT Norms"/>
              </a:rPr>
              <a:t> Cost-conscious businesses may delay or reject new software subscriptions despite long-term benefits.</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Macroeconomic Instability</a:t>
            </a:r>
            <a:r>
              <a:rPr lang="en-US" sz="1400" u="none" strike="noStrike">
                <a:solidFill>
                  <a:srgbClr val="FFFFFF"/>
                </a:solidFill>
                <a:latin typeface="TT Norms"/>
                <a:ea typeface="TT Norms"/>
                <a:cs typeface="TT Norms"/>
                <a:sym typeface="TT Norms"/>
              </a:rPr>
              <a:t>: Trade-related uncertainties and import/export slowdowns may impact client operations and payments.</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Procurement Delays in Larger Firms</a:t>
            </a:r>
            <a:r>
              <a:rPr lang="en-US" sz="1400" u="none" strike="noStrike">
                <a:solidFill>
                  <a:srgbClr val="FFFFFF"/>
                </a:solidFill>
                <a:latin typeface="TT Norms"/>
                <a:ea typeface="TT Norms"/>
                <a:cs typeface="TT Norms"/>
                <a:sym typeface="TT Norms"/>
              </a:rPr>
              <a:t>: Privacy-sensitive enterprises may take longer to approve and integrate full system deployments.</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Crowded Fintech Market</a:t>
            </a:r>
            <a:r>
              <a:rPr lang="en-US" sz="1400" u="none" strike="noStrike">
                <a:solidFill>
                  <a:srgbClr val="FFFFFF"/>
                </a:solidFill>
                <a:latin typeface="TT Norms"/>
                <a:ea typeface="TT Norms"/>
                <a:cs typeface="TT Norms"/>
                <a:sym typeface="TT Norms"/>
              </a:rPr>
              <a:t>: Competitors like Aspire may replicate features or undercut on price before full traction.</a:t>
            </a:r>
          </a:p>
          <a:p>
            <a:pPr marL="302262" lvl="1" indent="-151131" algn="l">
              <a:lnSpc>
                <a:spcPts val="1960"/>
              </a:lnSpc>
              <a:spcBef>
                <a:spcPct val="0"/>
              </a:spcBef>
              <a:buFont typeface="Arial"/>
              <a:buChar char="•"/>
            </a:pPr>
            <a:r>
              <a:rPr lang="en-US" sz="1400" b="1" u="none" strike="noStrike">
                <a:solidFill>
                  <a:srgbClr val="FFFFFF"/>
                </a:solidFill>
                <a:latin typeface="TT Norms Bold"/>
                <a:ea typeface="TT Norms Bold"/>
                <a:cs typeface="TT Norms Bold"/>
                <a:sym typeface="TT Norms Bold"/>
              </a:rPr>
              <a:t>Data Policy &amp; Compliance Risks</a:t>
            </a:r>
            <a:r>
              <a:rPr lang="en-US" sz="1400" u="none" strike="noStrike">
                <a:solidFill>
                  <a:srgbClr val="FFFFFF"/>
                </a:solidFill>
                <a:latin typeface="TT Norms"/>
                <a:ea typeface="TT Norms"/>
                <a:cs typeface="TT Norms"/>
                <a:sym typeface="TT Norms"/>
              </a:rPr>
              <a:t>: AI regulations, especially regarding invoice data and local server usage, could slow deployment.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Freeform 5"/>
          <p:cNvSpPr/>
          <p:nvPr/>
        </p:nvSpPr>
        <p:spPr>
          <a:xfrm>
            <a:off x="10267623" y="5322568"/>
            <a:ext cx="6991677" cy="3935732"/>
          </a:xfrm>
          <a:custGeom>
            <a:avLst/>
            <a:gdLst/>
            <a:ahLst/>
            <a:cxnLst/>
            <a:rect l="l" t="t" r="r" b="b"/>
            <a:pathLst>
              <a:path w="6991677" h="3935732">
                <a:moveTo>
                  <a:pt x="0" y="0"/>
                </a:moveTo>
                <a:lnTo>
                  <a:pt x="6991677" y="0"/>
                </a:lnTo>
                <a:lnTo>
                  <a:pt x="6991677" y="3935732"/>
                </a:lnTo>
                <a:lnTo>
                  <a:pt x="0" y="3935732"/>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9419589"/>
            <a:ext cx="3478105"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11 - Market Opportunity</a:t>
            </a:r>
          </a:p>
        </p:txBody>
      </p:sp>
      <p:sp>
        <p:nvSpPr>
          <p:cNvPr id="7" name="TextBox 7"/>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8" name="TextBox 8"/>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9" name="TextBox 9"/>
          <p:cNvSpPr txBox="1"/>
          <p:nvPr/>
        </p:nvSpPr>
        <p:spPr>
          <a:xfrm>
            <a:off x="3342903" y="1356677"/>
            <a:ext cx="11602193" cy="2190750"/>
          </a:xfrm>
          <a:prstGeom prst="rect">
            <a:avLst/>
          </a:prstGeom>
        </p:spPr>
        <p:txBody>
          <a:bodyPr lIns="0" tIns="0" rIns="0" bIns="0" rtlCol="0" anchor="t">
            <a:spAutoFit/>
          </a:bodyPr>
          <a:lstStyle/>
          <a:p>
            <a:pPr algn="ctr">
              <a:lnSpc>
                <a:spcPts val="8640"/>
              </a:lnSpc>
            </a:pPr>
            <a:r>
              <a:rPr lang="en-US" sz="7200">
                <a:solidFill>
                  <a:srgbClr val="F0FBFE">
                    <a:alpha val="80000"/>
                  </a:srgbClr>
                </a:solidFill>
                <a:latin typeface="Archive"/>
                <a:ea typeface="Archive"/>
                <a:cs typeface="Archive"/>
                <a:sym typeface="Archive"/>
              </a:rPr>
              <a:t>Market Opportunity &amp;</a:t>
            </a:r>
          </a:p>
          <a:p>
            <a:pPr algn="ctr">
              <a:lnSpc>
                <a:spcPts val="8640"/>
              </a:lnSpc>
            </a:pPr>
            <a:r>
              <a:rPr lang="en-US" sz="7200">
                <a:solidFill>
                  <a:srgbClr val="F0FBFE">
                    <a:alpha val="80000"/>
                  </a:srgbClr>
                </a:solidFill>
                <a:latin typeface="Archive"/>
                <a:ea typeface="Archive"/>
                <a:cs typeface="Archive"/>
                <a:sym typeface="Archive"/>
              </a:rPr>
              <a:t>Validation</a:t>
            </a:r>
          </a:p>
        </p:txBody>
      </p:sp>
      <p:sp>
        <p:nvSpPr>
          <p:cNvPr id="10" name="TextBox 10"/>
          <p:cNvSpPr txBox="1"/>
          <p:nvPr/>
        </p:nvSpPr>
        <p:spPr>
          <a:xfrm>
            <a:off x="1028700" y="3846828"/>
            <a:ext cx="15877618" cy="980440"/>
          </a:xfrm>
          <a:prstGeom prst="rect">
            <a:avLst/>
          </a:prstGeom>
        </p:spPr>
        <p:txBody>
          <a:bodyPr lIns="0" tIns="0" rIns="0" bIns="0" rtlCol="0" anchor="t">
            <a:spAutoFit/>
          </a:bodyPr>
          <a:lstStyle/>
          <a:p>
            <a:pPr algn="l">
              <a:lnSpc>
                <a:spcPts val="2659"/>
              </a:lnSpc>
              <a:spcBef>
                <a:spcPct val="0"/>
              </a:spcBef>
            </a:pPr>
            <a:r>
              <a:rPr lang="en-US" sz="1899">
                <a:solidFill>
                  <a:srgbClr val="F0FBFE">
                    <a:alpha val="80000"/>
                  </a:srgbClr>
                </a:solidFill>
                <a:latin typeface="TT Norms"/>
                <a:ea typeface="TT Norms"/>
                <a:cs typeface="TT Norms"/>
                <a:sym typeface="TT Norms"/>
              </a:rPr>
              <a:t>Cashket operates in the </a:t>
            </a:r>
            <a:r>
              <a:rPr lang="en-US" sz="1899" b="1">
                <a:solidFill>
                  <a:srgbClr val="F0FBFE">
                    <a:alpha val="80000"/>
                  </a:srgbClr>
                </a:solidFill>
                <a:latin typeface="TT Norms Bold"/>
                <a:ea typeface="TT Norms Bold"/>
                <a:cs typeface="TT Norms Bold"/>
                <a:sym typeface="TT Norms Bold"/>
              </a:rPr>
              <a:t>SME financial technology market</a:t>
            </a:r>
            <a:r>
              <a:rPr lang="en-US" sz="1899">
                <a:solidFill>
                  <a:srgbClr val="F0FBFE">
                    <a:alpha val="80000"/>
                  </a:srgbClr>
                </a:solidFill>
                <a:latin typeface="TT Norms"/>
                <a:ea typeface="TT Norms"/>
                <a:cs typeface="TT Norms"/>
                <a:sym typeface="TT Norms"/>
              </a:rPr>
              <a:t>, focusing specifically on the cash flow intelligence and automation segment. This market addresses the </a:t>
            </a:r>
            <a:r>
              <a:rPr lang="en-US" sz="1899" b="1">
                <a:solidFill>
                  <a:srgbClr val="F0FBFE">
                    <a:alpha val="80000"/>
                  </a:srgbClr>
                </a:solidFill>
                <a:latin typeface="TT Norms Bold"/>
                <a:ea typeface="TT Norms Bold"/>
                <a:cs typeface="TT Norms Bold"/>
                <a:sym typeface="TT Norms Bold"/>
              </a:rPr>
              <a:t>pain point of managing working capital, delayed payments, and inefficient manual finance operations</a:t>
            </a:r>
            <a:r>
              <a:rPr lang="en-US" sz="1899">
                <a:solidFill>
                  <a:srgbClr val="F0FBFE">
                    <a:alpha val="80000"/>
                  </a:srgbClr>
                </a:solidFill>
                <a:latin typeface="TT Norms"/>
                <a:ea typeface="TT Norms"/>
                <a:cs typeface="TT Norms"/>
                <a:sym typeface="TT Norms"/>
              </a:rPr>
              <a:t> — a challenge that affects a large proportion of small and medium businesses in Singapore and Southeast Asia.</a:t>
            </a:r>
          </a:p>
        </p:txBody>
      </p:sp>
      <p:sp>
        <p:nvSpPr>
          <p:cNvPr id="11" name="TextBox 11"/>
          <p:cNvSpPr txBox="1"/>
          <p:nvPr/>
        </p:nvSpPr>
        <p:spPr>
          <a:xfrm>
            <a:off x="1028700" y="5526245"/>
            <a:ext cx="8115300" cy="2980690"/>
          </a:xfrm>
          <a:prstGeom prst="rect">
            <a:avLst/>
          </a:prstGeom>
        </p:spPr>
        <p:txBody>
          <a:bodyPr lIns="0" tIns="0" rIns="0" bIns="0" rtlCol="0" anchor="t">
            <a:spAutoFit/>
          </a:bodyPr>
          <a:lstStyle/>
          <a:p>
            <a:pPr algn="l">
              <a:lnSpc>
                <a:spcPts val="2659"/>
              </a:lnSpc>
              <a:spcBef>
                <a:spcPct val="0"/>
              </a:spcBef>
            </a:pPr>
            <a:r>
              <a:rPr lang="en-US" sz="1899" dirty="0">
                <a:solidFill>
                  <a:srgbClr val="F0FBFE">
                    <a:alpha val="80000"/>
                  </a:srgbClr>
                </a:solidFill>
                <a:latin typeface="TT Norms"/>
                <a:ea typeface="TT Norms"/>
                <a:cs typeface="TT Norms"/>
                <a:sym typeface="TT Norms"/>
              </a:rPr>
              <a:t>Cashket is designed for:</a:t>
            </a:r>
          </a:p>
          <a:p>
            <a:pPr marL="410209" lvl="1" indent="-205105" algn="l">
              <a:lnSpc>
                <a:spcPts val="2659"/>
              </a:lnSpc>
              <a:buFont typeface="Arial"/>
              <a:buChar char="•"/>
            </a:pPr>
            <a:r>
              <a:rPr lang="en-US" sz="1899" dirty="0">
                <a:solidFill>
                  <a:srgbClr val="F0FBFE">
                    <a:alpha val="80000"/>
                  </a:srgbClr>
                </a:solidFill>
                <a:latin typeface="TT Norms"/>
                <a:ea typeface="TT Norms"/>
                <a:cs typeface="TT Norms"/>
                <a:sym typeface="TT Norms"/>
              </a:rPr>
              <a:t>SMEs in Singapore with 5–100 employees</a:t>
            </a:r>
          </a:p>
          <a:p>
            <a:pPr marL="410209" lvl="1" indent="-205105" algn="l">
              <a:lnSpc>
                <a:spcPts val="2659"/>
              </a:lnSpc>
              <a:buFont typeface="Arial"/>
              <a:buChar char="•"/>
            </a:pPr>
            <a:r>
              <a:rPr lang="en-US" sz="1899" dirty="0">
                <a:solidFill>
                  <a:srgbClr val="F0FBFE">
                    <a:alpha val="80000"/>
                  </a:srgbClr>
                </a:solidFill>
                <a:latin typeface="TT Norms"/>
                <a:ea typeface="TT Norms"/>
                <a:cs typeface="TT Norms"/>
                <a:sym typeface="TT Norms"/>
              </a:rPr>
              <a:t>Operating in sectors like </a:t>
            </a:r>
            <a:r>
              <a:rPr lang="en-US" sz="1899" b="1" dirty="0">
                <a:solidFill>
                  <a:srgbClr val="F0FBFE">
                    <a:alpha val="80000"/>
                  </a:srgbClr>
                </a:solidFill>
                <a:latin typeface="TT Norms Bold"/>
                <a:ea typeface="TT Norms Bold"/>
                <a:cs typeface="TT Norms Bold"/>
                <a:sym typeface="TT Norms Bold"/>
              </a:rPr>
              <a:t>wholesale, logistics, retail</a:t>
            </a:r>
            <a:r>
              <a:rPr lang="en-US" sz="1899" dirty="0">
                <a:solidFill>
                  <a:srgbClr val="F0FBFE">
                    <a:alpha val="80000"/>
                  </a:srgbClr>
                </a:solidFill>
                <a:latin typeface="TT Norms"/>
                <a:ea typeface="TT Norms"/>
                <a:cs typeface="TT Norms"/>
                <a:sym typeface="TT Norms"/>
              </a:rPr>
              <a:t>, and </a:t>
            </a:r>
            <a:r>
              <a:rPr lang="en-US" sz="1899" b="1" dirty="0">
                <a:solidFill>
                  <a:srgbClr val="F0FBFE">
                    <a:alpha val="80000"/>
                  </a:srgbClr>
                </a:solidFill>
                <a:latin typeface="TT Norms Bold"/>
                <a:ea typeface="TT Norms Bold"/>
                <a:cs typeface="TT Norms Bold"/>
                <a:sym typeface="TT Norms Bold"/>
              </a:rPr>
              <a:t>light manufacturing</a:t>
            </a:r>
          </a:p>
          <a:p>
            <a:pPr marL="410209" lvl="1" indent="-205105" algn="l">
              <a:lnSpc>
                <a:spcPts val="2659"/>
              </a:lnSpc>
              <a:buFont typeface="Arial"/>
              <a:buChar char="•"/>
            </a:pPr>
            <a:r>
              <a:rPr lang="en-US" sz="1899" dirty="0">
                <a:solidFill>
                  <a:srgbClr val="F0FBFE">
                    <a:alpha val="80000"/>
                  </a:srgbClr>
                </a:solidFill>
                <a:latin typeface="TT Norms"/>
                <a:ea typeface="TT Norms"/>
                <a:cs typeface="TT Norms"/>
                <a:sym typeface="TT Norms"/>
              </a:rPr>
              <a:t>Typically don’t have full-time finance teams</a:t>
            </a:r>
          </a:p>
          <a:p>
            <a:pPr marL="410209" lvl="1" indent="-205105" algn="l">
              <a:lnSpc>
                <a:spcPts val="2659"/>
              </a:lnSpc>
              <a:buFont typeface="Arial"/>
              <a:buChar char="•"/>
            </a:pPr>
            <a:r>
              <a:rPr lang="en-US" sz="1899" dirty="0">
                <a:solidFill>
                  <a:srgbClr val="F0FBFE">
                    <a:alpha val="80000"/>
                  </a:srgbClr>
                </a:solidFill>
                <a:latin typeface="TT Norms"/>
                <a:ea typeface="TT Norms"/>
                <a:cs typeface="TT Norms"/>
                <a:sym typeface="TT Norms"/>
              </a:rPr>
              <a:t>Use basic tools like Excel, PDFs, and WhatsApp for invoicing</a:t>
            </a:r>
          </a:p>
          <a:p>
            <a:pPr marL="410209" lvl="1" indent="-205105" algn="l">
              <a:lnSpc>
                <a:spcPts val="2659"/>
              </a:lnSpc>
              <a:buFont typeface="Arial"/>
              <a:buChar char="•"/>
            </a:pPr>
            <a:r>
              <a:rPr lang="en-US" sz="1899" dirty="0">
                <a:solidFill>
                  <a:srgbClr val="F0FBFE">
                    <a:alpha val="80000"/>
                  </a:srgbClr>
                </a:solidFill>
                <a:latin typeface="TT Norms"/>
                <a:ea typeface="TT Norms"/>
                <a:cs typeface="TT Norms"/>
                <a:sym typeface="TT Norms"/>
              </a:rPr>
              <a:t>Prefer </a:t>
            </a:r>
            <a:r>
              <a:rPr lang="en-US" sz="1899" b="1" dirty="0">
                <a:solidFill>
                  <a:srgbClr val="F0FBFE">
                    <a:alpha val="80000"/>
                  </a:srgbClr>
                </a:solidFill>
                <a:latin typeface="TT Norms Bold"/>
                <a:ea typeface="TT Norms Bold"/>
                <a:cs typeface="TT Norms Bold"/>
                <a:sym typeface="TT Norms Bold"/>
              </a:rPr>
              <a:t>mobile-first</a:t>
            </a:r>
            <a:r>
              <a:rPr lang="en-US" sz="1899" dirty="0">
                <a:solidFill>
                  <a:srgbClr val="F0FBFE">
                    <a:alpha val="80000"/>
                  </a:srgbClr>
                </a:solidFill>
                <a:latin typeface="TT Norms"/>
                <a:ea typeface="TT Norms"/>
                <a:cs typeface="TT Norms"/>
                <a:sym typeface="TT Norms"/>
              </a:rPr>
              <a:t>, easy-to-use platforms</a:t>
            </a:r>
          </a:p>
          <a:p>
            <a:pPr algn="l">
              <a:lnSpc>
                <a:spcPts val="2659"/>
              </a:lnSpc>
              <a:spcBef>
                <a:spcPct val="0"/>
              </a:spcBef>
            </a:pPr>
            <a:endParaRPr lang="en-US" sz="1899" dirty="0">
              <a:solidFill>
                <a:srgbClr val="F0FBFE">
                  <a:alpha val="80000"/>
                </a:srgbClr>
              </a:solidFill>
              <a:latin typeface="TT Norms"/>
              <a:ea typeface="TT Norms"/>
              <a:cs typeface="TT Norms"/>
              <a:sym typeface="TT Norms"/>
            </a:endParaRPr>
          </a:p>
          <a:p>
            <a:pPr algn="l">
              <a:lnSpc>
                <a:spcPts val="2659"/>
              </a:lnSpc>
              <a:spcBef>
                <a:spcPct val="0"/>
              </a:spcBef>
            </a:pPr>
            <a:r>
              <a:rPr lang="en-US" sz="1899" dirty="0">
                <a:solidFill>
                  <a:srgbClr val="F0FBFE">
                    <a:alpha val="80000"/>
                  </a:srgbClr>
                </a:solidFill>
                <a:latin typeface="TT Norms"/>
                <a:ea typeface="TT Norms"/>
                <a:cs typeface="TT Norms"/>
                <a:sym typeface="TT Norms"/>
              </a:rPr>
              <a:t>These users value simplicity, accuracy, and automated decision support.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10462108" y="-6723821"/>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TextBox 5"/>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6" name="TextBox 6"/>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grpSp>
        <p:nvGrpSpPr>
          <p:cNvPr id="7" name="Group 7"/>
          <p:cNvGrpSpPr/>
          <p:nvPr/>
        </p:nvGrpSpPr>
        <p:grpSpPr>
          <a:xfrm>
            <a:off x="1028700" y="5143500"/>
            <a:ext cx="4760724" cy="1973545"/>
            <a:chOff x="0" y="0"/>
            <a:chExt cx="1253853" cy="519781"/>
          </a:xfrm>
        </p:grpSpPr>
        <p:sp>
          <p:nvSpPr>
            <p:cNvPr id="8" name="Freeform 8"/>
            <p:cNvSpPr/>
            <p:nvPr/>
          </p:nvSpPr>
          <p:spPr>
            <a:xfrm>
              <a:off x="0" y="0"/>
              <a:ext cx="1253853" cy="519781"/>
            </a:xfrm>
            <a:custGeom>
              <a:avLst/>
              <a:gdLst/>
              <a:ahLst/>
              <a:cxnLst/>
              <a:rect l="l" t="t" r="r" b="b"/>
              <a:pathLst>
                <a:path w="1253853" h="519781">
                  <a:moveTo>
                    <a:pt x="40655" y="0"/>
                  </a:moveTo>
                  <a:lnTo>
                    <a:pt x="1213198" y="0"/>
                  </a:lnTo>
                  <a:cubicBezTo>
                    <a:pt x="1223981" y="0"/>
                    <a:pt x="1234321" y="4283"/>
                    <a:pt x="1241946" y="11908"/>
                  </a:cubicBezTo>
                  <a:cubicBezTo>
                    <a:pt x="1249570" y="19532"/>
                    <a:pt x="1253853" y="29873"/>
                    <a:pt x="1253853" y="40655"/>
                  </a:cubicBezTo>
                  <a:lnTo>
                    <a:pt x="1253853" y="479126"/>
                  </a:lnTo>
                  <a:cubicBezTo>
                    <a:pt x="1253853" y="489909"/>
                    <a:pt x="1249570" y="500249"/>
                    <a:pt x="1241946" y="507874"/>
                  </a:cubicBezTo>
                  <a:cubicBezTo>
                    <a:pt x="1234321" y="515498"/>
                    <a:pt x="1223981" y="519781"/>
                    <a:pt x="1213198" y="519781"/>
                  </a:cubicBezTo>
                  <a:lnTo>
                    <a:pt x="40655" y="519781"/>
                  </a:lnTo>
                  <a:cubicBezTo>
                    <a:pt x="29873" y="519781"/>
                    <a:pt x="19532" y="515498"/>
                    <a:pt x="11908" y="507874"/>
                  </a:cubicBezTo>
                  <a:cubicBezTo>
                    <a:pt x="4283" y="500249"/>
                    <a:pt x="0" y="489909"/>
                    <a:pt x="0" y="479126"/>
                  </a:cubicBezTo>
                  <a:lnTo>
                    <a:pt x="0" y="40655"/>
                  </a:lnTo>
                  <a:cubicBezTo>
                    <a:pt x="0" y="29873"/>
                    <a:pt x="4283" y="19532"/>
                    <a:pt x="11908" y="11908"/>
                  </a:cubicBezTo>
                  <a:cubicBezTo>
                    <a:pt x="19532" y="4283"/>
                    <a:pt x="29873" y="0"/>
                    <a:pt x="40655"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9" name="TextBox 9"/>
            <p:cNvSpPr txBox="1"/>
            <p:nvPr/>
          </p:nvSpPr>
          <p:spPr>
            <a:xfrm>
              <a:off x="0" y="-28575"/>
              <a:ext cx="1253853" cy="54835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9884" y="5143500"/>
            <a:ext cx="4759540" cy="1973545"/>
            <a:chOff x="0" y="0"/>
            <a:chExt cx="1253542" cy="519781"/>
          </a:xfrm>
        </p:grpSpPr>
        <p:sp>
          <p:nvSpPr>
            <p:cNvPr id="11" name="Freeform 11"/>
            <p:cNvSpPr/>
            <p:nvPr/>
          </p:nvSpPr>
          <p:spPr>
            <a:xfrm>
              <a:off x="0" y="0"/>
              <a:ext cx="1253542" cy="519781"/>
            </a:xfrm>
            <a:custGeom>
              <a:avLst/>
              <a:gdLst/>
              <a:ahLst/>
              <a:cxnLst/>
              <a:rect l="l" t="t" r="r" b="b"/>
              <a:pathLst>
                <a:path w="1253542" h="519781">
                  <a:moveTo>
                    <a:pt x="40665" y="0"/>
                  </a:moveTo>
                  <a:lnTo>
                    <a:pt x="1212876" y="0"/>
                  </a:lnTo>
                  <a:cubicBezTo>
                    <a:pt x="1223661" y="0"/>
                    <a:pt x="1234005" y="4284"/>
                    <a:pt x="1241631" y="11911"/>
                  </a:cubicBezTo>
                  <a:cubicBezTo>
                    <a:pt x="1249257" y="19537"/>
                    <a:pt x="1253542" y="29880"/>
                    <a:pt x="1253542" y="40665"/>
                  </a:cubicBezTo>
                  <a:lnTo>
                    <a:pt x="1253542" y="479116"/>
                  </a:lnTo>
                  <a:cubicBezTo>
                    <a:pt x="1253542" y="501575"/>
                    <a:pt x="1235335" y="519781"/>
                    <a:pt x="1212876" y="519781"/>
                  </a:cubicBezTo>
                  <a:lnTo>
                    <a:pt x="40665" y="519781"/>
                  </a:lnTo>
                  <a:cubicBezTo>
                    <a:pt x="18206" y="519781"/>
                    <a:pt x="0" y="501575"/>
                    <a:pt x="0" y="479116"/>
                  </a:cubicBezTo>
                  <a:lnTo>
                    <a:pt x="0" y="40665"/>
                  </a:lnTo>
                  <a:cubicBezTo>
                    <a:pt x="0" y="18206"/>
                    <a:pt x="18206" y="0"/>
                    <a:pt x="40665"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2" name="TextBox 12"/>
            <p:cNvSpPr txBox="1"/>
            <p:nvPr/>
          </p:nvSpPr>
          <p:spPr>
            <a:xfrm>
              <a:off x="0" y="-28575"/>
              <a:ext cx="1253542" cy="54835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9884" y="5719465"/>
            <a:ext cx="1553520" cy="820272"/>
            <a:chOff x="0" y="0"/>
            <a:chExt cx="1724918" cy="910772"/>
          </a:xfrm>
        </p:grpSpPr>
        <p:sp>
          <p:nvSpPr>
            <p:cNvPr id="14" name="Freeform 14"/>
            <p:cNvSpPr/>
            <p:nvPr/>
          </p:nvSpPr>
          <p:spPr>
            <a:xfrm>
              <a:off x="0" y="0"/>
              <a:ext cx="1724918" cy="910772"/>
            </a:xfrm>
            <a:custGeom>
              <a:avLst/>
              <a:gdLst/>
              <a:ahLst/>
              <a:cxnLst/>
              <a:rect l="l" t="t" r="r" b="b"/>
              <a:pathLst>
                <a:path w="1724918" h="910772">
                  <a:moveTo>
                    <a:pt x="59802" y="0"/>
                  </a:moveTo>
                  <a:lnTo>
                    <a:pt x="1665116" y="0"/>
                  </a:lnTo>
                  <a:cubicBezTo>
                    <a:pt x="1698143" y="0"/>
                    <a:pt x="1724918" y="26774"/>
                    <a:pt x="1724918" y="59802"/>
                  </a:cubicBezTo>
                  <a:lnTo>
                    <a:pt x="1724918" y="850970"/>
                  </a:lnTo>
                  <a:cubicBezTo>
                    <a:pt x="1724918" y="883997"/>
                    <a:pt x="1698143" y="910772"/>
                    <a:pt x="1665116" y="910772"/>
                  </a:cubicBezTo>
                  <a:lnTo>
                    <a:pt x="59802" y="910772"/>
                  </a:lnTo>
                  <a:cubicBezTo>
                    <a:pt x="43941" y="910772"/>
                    <a:pt x="28730" y="904471"/>
                    <a:pt x="17515" y="893256"/>
                  </a:cubicBezTo>
                  <a:cubicBezTo>
                    <a:pt x="6301" y="882041"/>
                    <a:pt x="0" y="866830"/>
                    <a:pt x="0" y="850970"/>
                  </a:cubicBezTo>
                  <a:lnTo>
                    <a:pt x="0" y="59802"/>
                  </a:lnTo>
                  <a:cubicBezTo>
                    <a:pt x="0" y="43941"/>
                    <a:pt x="6301" y="28730"/>
                    <a:pt x="17515" y="17515"/>
                  </a:cubicBezTo>
                  <a:cubicBezTo>
                    <a:pt x="28730" y="6301"/>
                    <a:pt x="43941" y="0"/>
                    <a:pt x="59802" y="0"/>
                  </a:cubicBezTo>
                  <a:close/>
                </a:path>
              </a:pathLst>
            </a:custGeom>
            <a:solidFill>
              <a:srgbClr val="FFFFFF">
                <a:alpha val="80000"/>
              </a:srgbClr>
            </a:solidFill>
            <a:ln cap="sq">
              <a:noFill/>
              <a:prstDash val="solid"/>
              <a:miter/>
            </a:ln>
          </p:spPr>
          <p:txBody>
            <a:bodyPr/>
            <a:lstStyle/>
            <a:p>
              <a:endParaRPr lang="en-US"/>
            </a:p>
          </p:txBody>
        </p:sp>
        <p:sp>
          <p:nvSpPr>
            <p:cNvPr id="15" name="TextBox 15"/>
            <p:cNvSpPr txBox="1"/>
            <p:nvPr/>
          </p:nvSpPr>
          <p:spPr>
            <a:xfrm>
              <a:off x="0" y="-38100"/>
              <a:ext cx="1724918" cy="948872"/>
            </a:xfrm>
            <a:prstGeom prst="rect">
              <a:avLst/>
            </a:prstGeom>
          </p:spPr>
          <p:txBody>
            <a:bodyPr lIns="38408" tIns="38408" rIns="38408" bIns="38408" rtlCol="0" anchor="ctr"/>
            <a:lstStyle/>
            <a:p>
              <a:pPr algn="ctr">
                <a:lnSpc>
                  <a:spcPts val="2011"/>
                </a:lnSpc>
              </a:pPr>
              <a:endParaRPr/>
            </a:p>
          </p:txBody>
        </p:sp>
      </p:grpSp>
      <p:sp>
        <p:nvSpPr>
          <p:cNvPr id="16" name="TextBox 16"/>
          <p:cNvSpPr txBox="1"/>
          <p:nvPr/>
        </p:nvSpPr>
        <p:spPr>
          <a:xfrm>
            <a:off x="1136141" y="5832103"/>
            <a:ext cx="1341005" cy="537845"/>
          </a:xfrm>
          <a:prstGeom prst="rect">
            <a:avLst/>
          </a:prstGeom>
        </p:spPr>
        <p:txBody>
          <a:bodyPr lIns="0" tIns="0" rIns="0" bIns="0" rtlCol="0" anchor="t">
            <a:spAutoFit/>
          </a:bodyPr>
          <a:lstStyle/>
          <a:p>
            <a:pPr algn="l">
              <a:lnSpc>
                <a:spcPts val="4480"/>
              </a:lnSpc>
              <a:spcBef>
                <a:spcPct val="0"/>
              </a:spcBef>
            </a:pPr>
            <a:r>
              <a:rPr lang="en-US" sz="3200" b="1">
                <a:solidFill>
                  <a:srgbClr val="003049"/>
                </a:solidFill>
                <a:latin typeface="TT Norms Bold"/>
                <a:ea typeface="TT Norms Bold"/>
                <a:cs typeface="TT Norms Bold"/>
                <a:sym typeface="TT Norms Bold"/>
              </a:rPr>
              <a:t>300K+</a:t>
            </a:r>
          </a:p>
        </p:txBody>
      </p:sp>
      <p:sp>
        <p:nvSpPr>
          <p:cNvPr id="17" name="TextBox 17"/>
          <p:cNvSpPr txBox="1"/>
          <p:nvPr/>
        </p:nvSpPr>
        <p:spPr>
          <a:xfrm>
            <a:off x="2802435" y="5702880"/>
            <a:ext cx="2735517" cy="1186815"/>
          </a:xfrm>
          <a:prstGeom prst="rect">
            <a:avLst/>
          </a:prstGeom>
        </p:spPr>
        <p:txBody>
          <a:bodyPr lIns="0" tIns="0" rIns="0" bIns="0" rtlCol="0" anchor="t">
            <a:spAutoFit/>
          </a:bodyPr>
          <a:lstStyle/>
          <a:p>
            <a:pPr marL="0" lvl="0" indent="0" algn="l">
              <a:lnSpc>
                <a:spcPts val="3150"/>
              </a:lnSpc>
              <a:spcBef>
                <a:spcPct val="0"/>
              </a:spcBef>
            </a:pPr>
            <a:r>
              <a:rPr lang="en-US" sz="2100">
                <a:solidFill>
                  <a:srgbClr val="F0FBFE"/>
                </a:solidFill>
                <a:latin typeface="TT Norms"/>
                <a:ea typeface="TT Norms"/>
                <a:cs typeface="TT Norms"/>
                <a:sym typeface="TT Norms"/>
              </a:rPr>
              <a:t>SMEs in Singapore, contributing to almost 50% of GDP</a:t>
            </a:r>
          </a:p>
        </p:txBody>
      </p:sp>
      <p:grpSp>
        <p:nvGrpSpPr>
          <p:cNvPr id="18" name="Group 18"/>
          <p:cNvGrpSpPr/>
          <p:nvPr/>
        </p:nvGrpSpPr>
        <p:grpSpPr>
          <a:xfrm>
            <a:off x="6429525" y="5701076"/>
            <a:ext cx="4915788" cy="1973545"/>
            <a:chOff x="0" y="0"/>
            <a:chExt cx="1294693" cy="519781"/>
          </a:xfrm>
        </p:grpSpPr>
        <p:sp>
          <p:nvSpPr>
            <p:cNvPr id="19" name="Freeform 19"/>
            <p:cNvSpPr/>
            <p:nvPr/>
          </p:nvSpPr>
          <p:spPr>
            <a:xfrm>
              <a:off x="0" y="0"/>
              <a:ext cx="1294693" cy="519781"/>
            </a:xfrm>
            <a:custGeom>
              <a:avLst/>
              <a:gdLst/>
              <a:ahLst/>
              <a:cxnLst/>
              <a:rect l="l" t="t" r="r" b="b"/>
              <a:pathLst>
                <a:path w="1294693" h="519781">
                  <a:moveTo>
                    <a:pt x="39373" y="0"/>
                  </a:moveTo>
                  <a:lnTo>
                    <a:pt x="1255320" y="0"/>
                  </a:lnTo>
                  <a:cubicBezTo>
                    <a:pt x="1277065" y="0"/>
                    <a:pt x="1294693" y="17628"/>
                    <a:pt x="1294693" y="39373"/>
                  </a:cubicBezTo>
                  <a:lnTo>
                    <a:pt x="1294693" y="480409"/>
                  </a:lnTo>
                  <a:cubicBezTo>
                    <a:pt x="1294693" y="502154"/>
                    <a:pt x="1277065" y="519781"/>
                    <a:pt x="1255320" y="519781"/>
                  </a:cubicBezTo>
                  <a:lnTo>
                    <a:pt x="39373" y="519781"/>
                  </a:lnTo>
                  <a:cubicBezTo>
                    <a:pt x="17628" y="519781"/>
                    <a:pt x="0" y="502154"/>
                    <a:pt x="0" y="480409"/>
                  </a:cubicBezTo>
                  <a:lnTo>
                    <a:pt x="0" y="39373"/>
                  </a:lnTo>
                  <a:cubicBezTo>
                    <a:pt x="0" y="17628"/>
                    <a:pt x="17628" y="0"/>
                    <a:pt x="39373"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20" name="TextBox 20"/>
            <p:cNvSpPr txBox="1"/>
            <p:nvPr/>
          </p:nvSpPr>
          <p:spPr>
            <a:xfrm>
              <a:off x="0" y="-28575"/>
              <a:ext cx="1294693" cy="54835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430709" y="5701076"/>
            <a:ext cx="4914604" cy="1973545"/>
            <a:chOff x="0" y="0"/>
            <a:chExt cx="1294381" cy="519781"/>
          </a:xfrm>
        </p:grpSpPr>
        <p:sp>
          <p:nvSpPr>
            <p:cNvPr id="22" name="Freeform 22"/>
            <p:cNvSpPr/>
            <p:nvPr/>
          </p:nvSpPr>
          <p:spPr>
            <a:xfrm>
              <a:off x="0" y="0"/>
              <a:ext cx="1294381" cy="519781"/>
            </a:xfrm>
            <a:custGeom>
              <a:avLst/>
              <a:gdLst/>
              <a:ahLst/>
              <a:cxnLst/>
              <a:rect l="l" t="t" r="r" b="b"/>
              <a:pathLst>
                <a:path w="1294381" h="519781">
                  <a:moveTo>
                    <a:pt x="39382" y="0"/>
                  </a:moveTo>
                  <a:lnTo>
                    <a:pt x="1254999" y="0"/>
                  </a:lnTo>
                  <a:cubicBezTo>
                    <a:pt x="1265444" y="0"/>
                    <a:pt x="1275461" y="4149"/>
                    <a:pt x="1282847" y="11535"/>
                  </a:cubicBezTo>
                  <a:cubicBezTo>
                    <a:pt x="1290232" y="18920"/>
                    <a:pt x="1294381" y="28937"/>
                    <a:pt x="1294381" y="39382"/>
                  </a:cubicBezTo>
                  <a:lnTo>
                    <a:pt x="1294381" y="480399"/>
                  </a:lnTo>
                  <a:cubicBezTo>
                    <a:pt x="1294381" y="502149"/>
                    <a:pt x="1276749" y="519781"/>
                    <a:pt x="1254999" y="519781"/>
                  </a:cubicBezTo>
                  <a:lnTo>
                    <a:pt x="39382" y="519781"/>
                  </a:lnTo>
                  <a:cubicBezTo>
                    <a:pt x="17632" y="519781"/>
                    <a:pt x="0" y="502149"/>
                    <a:pt x="0" y="480399"/>
                  </a:cubicBezTo>
                  <a:lnTo>
                    <a:pt x="0" y="39382"/>
                  </a:lnTo>
                  <a:cubicBezTo>
                    <a:pt x="0" y="17632"/>
                    <a:pt x="17632" y="0"/>
                    <a:pt x="39382"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23" name="TextBox 23"/>
            <p:cNvSpPr txBox="1"/>
            <p:nvPr/>
          </p:nvSpPr>
          <p:spPr>
            <a:xfrm>
              <a:off x="0" y="-28575"/>
              <a:ext cx="1294381" cy="54835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6430709" y="6277713"/>
            <a:ext cx="1553520" cy="820272"/>
            <a:chOff x="0" y="0"/>
            <a:chExt cx="1724918" cy="910772"/>
          </a:xfrm>
        </p:grpSpPr>
        <p:sp>
          <p:nvSpPr>
            <p:cNvPr id="25" name="Freeform 25"/>
            <p:cNvSpPr/>
            <p:nvPr/>
          </p:nvSpPr>
          <p:spPr>
            <a:xfrm>
              <a:off x="0" y="0"/>
              <a:ext cx="1724918" cy="910772"/>
            </a:xfrm>
            <a:custGeom>
              <a:avLst/>
              <a:gdLst/>
              <a:ahLst/>
              <a:cxnLst/>
              <a:rect l="l" t="t" r="r" b="b"/>
              <a:pathLst>
                <a:path w="1724918" h="910772">
                  <a:moveTo>
                    <a:pt x="59802" y="0"/>
                  </a:moveTo>
                  <a:lnTo>
                    <a:pt x="1665116" y="0"/>
                  </a:lnTo>
                  <a:cubicBezTo>
                    <a:pt x="1698143" y="0"/>
                    <a:pt x="1724918" y="26774"/>
                    <a:pt x="1724918" y="59802"/>
                  </a:cubicBezTo>
                  <a:lnTo>
                    <a:pt x="1724918" y="850970"/>
                  </a:lnTo>
                  <a:cubicBezTo>
                    <a:pt x="1724918" y="883997"/>
                    <a:pt x="1698143" y="910772"/>
                    <a:pt x="1665116" y="910772"/>
                  </a:cubicBezTo>
                  <a:lnTo>
                    <a:pt x="59802" y="910772"/>
                  </a:lnTo>
                  <a:cubicBezTo>
                    <a:pt x="43941" y="910772"/>
                    <a:pt x="28730" y="904471"/>
                    <a:pt x="17515" y="893256"/>
                  </a:cubicBezTo>
                  <a:cubicBezTo>
                    <a:pt x="6301" y="882041"/>
                    <a:pt x="0" y="866830"/>
                    <a:pt x="0" y="850970"/>
                  </a:cubicBezTo>
                  <a:lnTo>
                    <a:pt x="0" y="59802"/>
                  </a:lnTo>
                  <a:cubicBezTo>
                    <a:pt x="0" y="43941"/>
                    <a:pt x="6301" y="28730"/>
                    <a:pt x="17515" y="17515"/>
                  </a:cubicBezTo>
                  <a:cubicBezTo>
                    <a:pt x="28730" y="6301"/>
                    <a:pt x="43941" y="0"/>
                    <a:pt x="59802" y="0"/>
                  </a:cubicBezTo>
                  <a:close/>
                </a:path>
              </a:pathLst>
            </a:custGeom>
            <a:solidFill>
              <a:srgbClr val="FFFFFF">
                <a:alpha val="80000"/>
              </a:srgbClr>
            </a:solidFill>
            <a:ln cap="sq">
              <a:noFill/>
              <a:prstDash val="solid"/>
              <a:miter/>
            </a:ln>
          </p:spPr>
          <p:txBody>
            <a:bodyPr/>
            <a:lstStyle/>
            <a:p>
              <a:endParaRPr lang="en-US"/>
            </a:p>
          </p:txBody>
        </p:sp>
        <p:sp>
          <p:nvSpPr>
            <p:cNvPr id="26" name="TextBox 26"/>
            <p:cNvSpPr txBox="1"/>
            <p:nvPr/>
          </p:nvSpPr>
          <p:spPr>
            <a:xfrm>
              <a:off x="0" y="-38100"/>
              <a:ext cx="1724918" cy="948872"/>
            </a:xfrm>
            <a:prstGeom prst="rect">
              <a:avLst/>
            </a:prstGeom>
          </p:spPr>
          <p:txBody>
            <a:bodyPr lIns="38408" tIns="38408" rIns="38408" bIns="38408" rtlCol="0" anchor="ctr"/>
            <a:lstStyle/>
            <a:p>
              <a:pPr algn="ctr">
                <a:lnSpc>
                  <a:spcPts val="2011"/>
                </a:lnSpc>
              </a:pPr>
              <a:endParaRPr/>
            </a:p>
          </p:txBody>
        </p:sp>
      </p:grpSp>
      <p:sp>
        <p:nvSpPr>
          <p:cNvPr id="27" name="TextBox 27"/>
          <p:cNvSpPr txBox="1"/>
          <p:nvPr/>
        </p:nvSpPr>
        <p:spPr>
          <a:xfrm>
            <a:off x="6588742" y="6390351"/>
            <a:ext cx="1237454" cy="537845"/>
          </a:xfrm>
          <a:prstGeom prst="rect">
            <a:avLst/>
          </a:prstGeom>
        </p:spPr>
        <p:txBody>
          <a:bodyPr lIns="0" tIns="0" rIns="0" bIns="0" rtlCol="0" anchor="t">
            <a:spAutoFit/>
          </a:bodyPr>
          <a:lstStyle/>
          <a:p>
            <a:pPr algn="l">
              <a:lnSpc>
                <a:spcPts val="4480"/>
              </a:lnSpc>
              <a:spcBef>
                <a:spcPct val="0"/>
              </a:spcBef>
            </a:pPr>
            <a:r>
              <a:rPr lang="en-US" sz="3200" b="1">
                <a:solidFill>
                  <a:srgbClr val="003049"/>
                </a:solidFill>
                <a:latin typeface="TT Norms Bold"/>
                <a:ea typeface="TT Norms Bold"/>
                <a:cs typeface="TT Norms Bold"/>
                <a:sym typeface="TT Norms Bold"/>
              </a:rPr>
              <a:t>147K+</a:t>
            </a:r>
          </a:p>
        </p:txBody>
      </p:sp>
      <p:sp>
        <p:nvSpPr>
          <p:cNvPr id="28" name="TextBox 28"/>
          <p:cNvSpPr txBox="1"/>
          <p:nvPr/>
        </p:nvSpPr>
        <p:spPr>
          <a:xfrm>
            <a:off x="8203260" y="6261129"/>
            <a:ext cx="2899411" cy="1186815"/>
          </a:xfrm>
          <a:prstGeom prst="rect">
            <a:avLst/>
          </a:prstGeom>
        </p:spPr>
        <p:txBody>
          <a:bodyPr lIns="0" tIns="0" rIns="0" bIns="0" rtlCol="0" anchor="t">
            <a:spAutoFit/>
          </a:bodyPr>
          <a:lstStyle/>
          <a:p>
            <a:pPr marL="0" lvl="0" indent="0" algn="l">
              <a:lnSpc>
                <a:spcPts val="3150"/>
              </a:lnSpc>
              <a:spcBef>
                <a:spcPct val="0"/>
              </a:spcBef>
            </a:pPr>
            <a:r>
              <a:rPr lang="en-US" sz="2100">
                <a:solidFill>
                  <a:srgbClr val="F0FBFE"/>
                </a:solidFill>
                <a:latin typeface="TT Norms"/>
                <a:ea typeface="TT Norms"/>
                <a:cs typeface="TT Norms"/>
                <a:sym typeface="TT Norms"/>
              </a:rPr>
              <a:t>SMEs in Manufacturing, Retail, Storage and Wholesale sector</a:t>
            </a:r>
          </a:p>
        </p:txBody>
      </p:sp>
      <p:grpSp>
        <p:nvGrpSpPr>
          <p:cNvPr id="29" name="Group 29"/>
          <p:cNvGrpSpPr/>
          <p:nvPr/>
        </p:nvGrpSpPr>
        <p:grpSpPr>
          <a:xfrm>
            <a:off x="11985413" y="5143500"/>
            <a:ext cx="4942482" cy="1973545"/>
            <a:chOff x="0" y="0"/>
            <a:chExt cx="1301724" cy="519781"/>
          </a:xfrm>
        </p:grpSpPr>
        <p:sp>
          <p:nvSpPr>
            <p:cNvPr id="30" name="Freeform 30"/>
            <p:cNvSpPr/>
            <p:nvPr/>
          </p:nvSpPr>
          <p:spPr>
            <a:xfrm>
              <a:off x="0" y="0"/>
              <a:ext cx="1301724" cy="519781"/>
            </a:xfrm>
            <a:custGeom>
              <a:avLst/>
              <a:gdLst/>
              <a:ahLst/>
              <a:cxnLst/>
              <a:rect l="l" t="t" r="r" b="b"/>
              <a:pathLst>
                <a:path w="1301724" h="519781">
                  <a:moveTo>
                    <a:pt x="39160" y="0"/>
                  </a:moveTo>
                  <a:lnTo>
                    <a:pt x="1262564" y="0"/>
                  </a:lnTo>
                  <a:cubicBezTo>
                    <a:pt x="1284191" y="0"/>
                    <a:pt x="1301724" y="17533"/>
                    <a:pt x="1301724" y="39160"/>
                  </a:cubicBezTo>
                  <a:lnTo>
                    <a:pt x="1301724" y="480621"/>
                  </a:lnTo>
                  <a:cubicBezTo>
                    <a:pt x="1301724" y="502249"/>
                    <a:pt x="1284191" y="519781"/>
                    <a:pt x="1262564" y="519781"/>
                  </a:cubicBezTo>
                  <a:lnTo>
                    <a:pt x="39160" y="519781"/>
                  </a:lnTo>
                  <a:cubicBezTo>
                    <a:pt x="17533" y="519781"/>
                    <a:pt x="0" y="502249"/>
                    <a:pt x="0" y="480621"/>
                  </a:cubicBezTo>
                  <a:lnTo>
                    <a:pt x="0" y="39160"/>
                  </a:lnTo>
                  <a:cubicBezTo>
                    <a:pt x="0" y="17533"/>
                    <a:pt x="17533" y="0"/>
                    <a:pt x="39160"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31" name="TextBox 31"/>
            <p:cNvSpPr txBox="1"/>
            <p:nvPr/>
          </p:nvSpPr>
          <p:spPr>
            <a:xfrm>
              <a:off x="0" y="-28575"/>
              <a:ext cx="1301724" cy="548356"/>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1986597" y="5143500"/>
            <a:ext cx="4941298" cy="1973545"/>
            <a:chOff x="0" y="0"/>
            <a:chExt cx="1301412" cy="519781"/>
          </a:xfrm>
        </p:grpSpPr>
        <p:sp>
          <p:nvSpPr>
            <p:cNvPr id="33" name="Freeform 33"/>
            <p:cNvSpPr/>
            <p:nvPr/>
          </p:nvSpPr>
          <p:spPr>
            <a:xfrm>
              <a:off x="0" y="0"/>
              <a:ext cx="1301412" cy="519781"/>
            </a:xfrm>
            <a:custGeom>
              <a:avLst/>
              <a:gdLst/>
              <a:ahLst/>
              <a:cxnLst/>
              <a:rect l="l" t="t" r="r" b="b"/>
              <a:pathLst>
                <a:path w="1301412" h="519781">
                  <a:moveTo>
                    <a:pt x="39169" y="0"/>
                  </a:moveTo>
                  <a:lnTo>
                    <a:pt x="1262242" y="0"/>
                  </a:lnTo>
                  <a:cubicBezTo>
                    <a:pt x="1283875" y="0"/>
                    <a:pt x="1301412" y="17537"/>
                    <a:pt x="1301412" y="39169"/>
                  </a:cubicBezTo>
                  <a:lnTo>
                    <a:pt x="1301412" y="480612"/>
                  </a:lnTo>
                  <a:cubicBezTo>
                    <a:pt x="1301412" y="491000"/>
                    <a:pt x="1297285" y="500963"/>
                    <a:pt x="1289939" y="508309"/>
                  </a:cubicBezTo>
                  <a:cubicBezTo>
                    <a:pt x="1282594" y="515655"/>
                    <a:pt x="1272631" y="519781"/>
                    <a:pt x="1262242" y="519781"/>
                  </a:cubicBezTo>
                  <a:lnTo>
                    <a:pt x="39169" y="519781"/>
                  </a:lnTo>
                  <a:cubicBezTo>
                    <a:pt x="28781" y="519781"/>
                    <a:pt x="18818" y="515655"/>
                    <a:pt x="11472" y="508309"/>
                  </a:cubicBezTo>
                  <a:cubicBezTo>
                    <a:pt x="4127" y="500963"/>
                    <a:pt x="0" y="491000"/>
                    <a:pt x="0" y="480612"/>
                  </a:cubicBezTo>
                  <a:lnTo>
                    <a:pt x="0" y="39169"/>
                  </a:lnTo>
                  <a:cubicBezTo>
                    <a:pt x="0" y="28781"/>
                    <a:pt x="4127" y="18818"/>
                    <a:pt x="11472" y="11472"/>
                  </a:cubicBezTo>
                  <a:cubicBezTo>
                    <a:pt x="18818" y="4127"/>
                    <a:pt x="28781" y="0"/>
                    <a:pt x="39169"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34" name="TextBox 34"/>
            <p:cNvSpPr txBox="1"/>
            <p:nvPr/>
          </p:nvSpPr>
          <p:spPr>
            <a:xfrm>
              <a:off x="0" y="-28575"/>
              <a:ext cx="1301412" cy="548356"/>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1985413" y="5720137"/>
            <a:ext cx="1648657" cy="820272"/>
            <a:chOff x="0" y="0"/>
            <a:chExt cx="1830552" cy="910772"/>
          </a:xfrm>
        </p:grpSpPr>
        <p:sp>
          <p:nvSpPr>
            <p:cNvPr id="36" name="Freeform 36"/>
            <p:cNvSpPr/>
            <p:nvPr/>
          </p:nvSpPr>
          <p:spPr>
            <a:xfrm>
              <a:off x="0" y="0"/>
              <a:ext cx="1830552" cy="910772"/>
            </a:xfrm>
            <a:custGeom>
              <a:avLst/>
              <a:gdLst/>
              <a:ahLst/>
              <a:cxnLst/>
              <a:rect l="l" t="t" r="r" b="b"/>
              <a:pathLst>
                <a:path w="1830552" h="910772">
                  <a:moveTo>
                    <a:pt x="56351" y="0"/>
                  </a:moveTo>
                  <a:lnTo>
                    <a:pt x="1774201" y="0"/>
                  </a:lnTo>
                  <a:cubicBezTo>
                    <a:pt x="1805323" y="0"/>
                    <a:pt x="1830552" y="25229"/>
                    <a:pt x="1830552" y="56351"/>
                  </a:cubicBezTo>
                  <a:lnTo>
                    <a:pt x="1830552" y="854421"/>
                  </a:lnTo>
                  <a:cubicBezTo>
                    <a:pt x="1830552" y="885542"/>
                    <a:pt x="1805323" y="910772"/>
                    <a:pt x="1774201" y="910772"/>
                  </a:cubicBezTo>
                  <a:lnTo>
                    <a:pt x="56351" y="910772"/>
                  </a:lnTo>
                  <a:cubicBezTo>
                    <a:pt x="41406" y="910772"/>
                    <a:pt x="27073" y="904835"/>
                    <a:pt x="16505" y="894267"/>
                  </a:cubicBezTo>
                  <a:cubicBezTo>
                    <a:pt x="5937" y="883699"/>
                    <a:pt x="0" y="869366"/>
                    <a:pt x="0" y="854421"/>
                  </a:cubicBezTo>
                  <a:lnTo>
                    <a:pt x="0" y="56351"/>
                  </a:lnTo>
                  <a:cubicBezTo>
                    <a:pt x="0" y="25229"/>
                    <a:pt x="25229" y="0"/>
                    <a:pt x="56351" y="0"/>
                  </a:cubicBezTo>
                  <a:close/>
                </a:path>
              </a:pathLst>
            </a:custGeom>
            <a:solidFill>
              <a:srgbClr val="FFFFFF">
                <a:alpha val="80000"/>
              </a:srgbClr>
            </a:solidFill>
            <a:ln cap="sq">
              <a:noFill/>
              <a:prstDash val="solid"/>
              <a:miter/>
            </a:ln>
          </p:spPr>
          <p:txBody>
            <a:bodyPr/>
            <a:lstStyle/>
            <a:p>
              <a:endParaRPr lang="en-US"/>
            </a:p>
          </p:txBody>
        </p:sp>
        <p:sp>
          <p:nvSpPr>
            <p:cNvPr id="37" name="TextBox 37"/>
            <p:cNvSpPr txBox="1"/>
            <p:nvPr/>
          </p:nvSpPr>
          <p:spPr>
            <a:xfrm>
              <a:off x="0" y="-38100"/>
              <a:ext cx="1830552" cy="948872"/>
            </a:xfrm>
            <a:prstGeom prst="rect">
              <a:avLst/>
            </a:prstGeom>
          </p:spPr>
          <p:txBody>
            <a:bodyPr lIns="38408" tIns="38408" rIns="38408" bIns="38408" rtlCol="0" anchor="ctr"/>
            <a:lstStyle/>
            <a:p>
              <a:pPr algn="ctr">
                <a:lnSpc>
                  <a:spcPts val="2011"/>
                </a:lnSpc>
              </a:pPr>
              <a:endParaRPr/>
            </a:p>
          </p:txBody>
        </p:sp>
      </p:grpSp>
      <p:sp>
        <p:nvSpPr>
          <p:cNvPr id="38" name="TextBox 38"/>
          <p:cNvSpPr txBox="1"/>
          <p:nvPr/>
        </p:nvSpPr>
        <p:spPr>
          <a:xfrm>
            <a:off x="11986597" y="5832103"/>
            <a:ext cx="1647473" cy="537845"/>
          </a:xfrm>
          <a:prstGeom prst="rect">
            <a:avLst/>
          </a:prstGeom>
        </p:spPr>
        <p:txBody>
          <a:bodyPr lIns="0" tIns="0" rIns="0" bIns="0" rtlCol="0" anchor="t">
            <a:spAutoFit/>
          </a:bodyPr>
          <a:lstStyle/>
          <a:p>
            <a:pPr algn="l">
              <a:lnSpc>
                <a:spcPts val="4480"/>
              </a:lnSpc>
              <a:spcBef>
                <a:spcPct val="0"/>
              </a:spcBef>
            </a:pPr>
            <a:r>
              <a:rPr lang="en-US" sz="3200" b="1">
                <a:solidFill>
                  <a:srgbClr val="003049"/>
                </a:solidFill>
                <a:latin typeface="TT Norms Bold"/>
                <a:ea typeface="TT Norms Bold"/>
                <a:cs typeface="TT Norms Bold"/>
                <a:sym typeface="TT Norms Bold"/>
              </a:rPr>
              <a:t>S$1.26M</a:t>
            </a:r>
          </a:p>
        </p:txBody>
      </p:sp>
      <p:sp>
        <p:nvSpPr>
          <p:cNvPr id="39" name="TextBox 39"/>
          <p:cNvSpPr txBox="1"/>
          <p:nvPr/>
        </p:nvSpPr>
        <p:spPr>
          <a:xfrm>
            <a:off x="13853214" y="5703553"/>
            <a:ext cx="2892923" cy="1186815"/>
          </a:xfrm>
          <a:prstGeom prst="rect">
            <a:avLst/>
          </a:prstGeom>
        </p:spPr>
        <p:txBody>
          <a:bodyPr lIns="0" tIns="0" rIns="0" bIns="0" rtlCol="0" anchor="t">
            <a:spAutoFit/>
          </a:bodyPr>
          <a:lstStyle/>
          <a:p>
            <a:pPr marL="0" lvl="0" indent="0" algn="l">
              <a:lnSpc>
                <a:spcPts val="3150"/>
              </a:lnSpc>
              <a:spcBef>
                <a:spcPct val="0"/>
              </a:spcBef>
            </a:pPr>
            <a:r>
              <a:rPr lang="en-US" sz="2100">
                <a:solidFill>
                  <a:srgbClr val="F0FBFE"/>
                </a:solidFill>
                <a:latin typeface="TT Norms"/>
                <a:ea typeface="TT Norms"/>
                <a:cs typeface="TT Norms"/>
                <a:sym typeface="TT Norms"/>
              </a:rPr>
              <a:t>ARR assuming 1% market penetration in 1 year</a:t>
            </a:r>
          </a:p>
        </p:txBody>
      </p:sp>
      <p:sp>
        <p:nvSpPr>
          <p:cNvPr id="40" name="AutoShape 40"/>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1" name="TextBox 41"/>
          <p:cNvSpPr txBox="1"/>
          <p:nvPr/>
        </p:nvSpPr>
        <p:spPr>
          <a:xfrm>
            <a:off x="1028700" y="9419589"/>
            <a:ext cx="3185869"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12 - Market Validation</a:t>
            </a:r>
          </a:p>
        </p:txBody>
      </p:sp>
      <p:sp>
        <p:nvSpPr>
          <p:cNvPr id="42" name="TextBox 42"/>
          <p:cNvSpPr txBox="1"/>
          <p:nvPr/>
        </p:nvSpPr>
        <p:spPr>
          <a:xfrm>
            <a:off x="3342903" y="1356677"/>
            <a:ext cx="11602193" cy="2190750"/>
          </a:xfrm>
          <a:prstGeom prst="rect">
            <a:avLst/>
          </a:prstGeom>
        </p:spPr>
        <p:txBody>
          <a:bodyPr lIns="0" tIns="0" rIns="0" bIns="0" rtlCol="0" anchor="t">
            <a:spAutoFit/>
          </a:bodyPr>
          <a:lstStyle/>
          <a:p>
            <a:pPr algn="ctr">
              <a:lnSpc>
                <a:spcPts val="8640"/>
              </a:lnSpc>
            </a:pPr>
            <a:r>
              <a:rPr lang="en-US" sz="7200">
                <a:solidFill>
                  <a:srgbClr val="F0FBFE">
                    <a:alpha val="80000"/>
                  </a:srgbClr>
                </a:solidFill>
                <a:latin typeface="Archive"/>
                <a:ea typeface="Archive"/>
                <a:cs typeface="Archive"/>
                <a:sym typeface="Archive"/>
              </a:rPr>
              <a:t>Market Opportunity &amp;</a:t>
            </a:r>
          </a:p>
          <a:p>
            <a:pPr algn="ctr">
              <a:lnSpc>
                <a:spcPts val="8640"/>
              </a:lnSpc>
            </a:pPr>
            <a:r>
              <a:rPr lang="en-US" sz="7200">
                <a:solidFill>
                  <a:srgbClr val="F0FBFE">
                    <a:alpha val="80000"/>
                  </a:srgbClr>
                </a:solidFill>
                <a:latin typeface="Archive"/>
                <a:ea typeface="Archive"/>
                <a:cs typeface="Archive"/>
                <a:sym typeface="Archive"/>
              </a:rPr>
              <a:t>Validation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10462108" y="-6723821"/>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AutoShape 5"/>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6" name="TextBox 6"/>
          <p:cNvSpPr txBox="1"/>
          <p:nvPr/>
        </p:nvSpPr>
        <p:spPr>
          <a:xfrm>
            <a:off x="1029884" y="2085668"/>
            <a:ext cx="11204232" cy="1095375"/>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Promotional Strategy</a:t>
            </a:r>
          </a:p>
        </p:txBody>
      </p:sp>
      <p:grpSp>
        <p:nvGrpSpPr>
          <p:cNvPr id="7" name="Group 7"/>
          <p:cNvGrpSpPr/>
          <p:nvPr/>
        </p:nvGrpSpPr>
        <p:grpSpPr>
          <a:xfrm>
            <a:off x="1029884" y="4140513"/>
            <a:ext cx="16229416" cy="4618837"/>
            <a:chOff x="0" y="0"/>
            <a:chExt cx="4274414" cy="1216484"/>
          </a:xfrm>
        </p:grpSpPr>
        <p:sp>
          <p:nvSpPr>
            <p:cNvPr id="8" name="Freeform 8"/>
            <p:cNvSpPr/>
            <p:nvPr/>
          </p:nvSpPr>
          <p:spPr>
            <a:xfrm>
              <a:off x="0" y="0"/>
              <a:ext cx="4274414" cy="1216484"/>
            </a:xfrm>
            <a:custGeom>
              <a:avLst/>
              <a:gdLst/>
              <a:ahLst/>
              <a:cxnLst/>
              <a:rect l="l" t="t" r="r" b="b"/>
              <a:pathLst>
                <a:path w="4274414" h="1216484">
                  <a:moveTo>
                    <a:pt x="11926" y="0"/>
                  </a:moveTo>
                  <a:lnTo>
                    <a:pt x="4262489" y="0"/>
                  </a:lnTo>
                  <a:cubicBezTo>
                    <a:pt x="4269075" y="0"/>
                    <a:pt x="4274414" y="5339"/>
                    <a:pt x="4274414" y="11926"/>
                  </a:cubicBezTo>
                  <a:lnTo>
                    <a:pt x="4274414" y="1204558"/>
                  </a:lnTo>
                  <a:cubicBezTo>
                    <a:pt x="4274414" y="1211145"/>
                    <a:pt x="4269075" y="1216484"/>
                    <a:pt x="4262489" y="1216484"/>
                  </a:cubicBezTo>
                  <a:lnTo>
                    <a:pt x="11926" y="1216484"/>
                  </a:lnTo>
                  <a:cubicBezTo>
                    <a:pt x="5339" y="1216484"/>
                    <a:pt x="0" y="1211145"/>
                    <a:pt x="0" y="1204558"/>
                  </a:cubicBezTo>
                  <a:lnTo>
                    <a:pt x="0" y="11926"/>
                  </a:lnTo>
                  <a:cubicBezTo>
                    <a:pt x="0" y="5339"/>
                    <a:pt x="5339" y="0"/>
                    <a:pt x="11926"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9" name="TextBox 9"/>
            <p:cNvSpPr txBox="1"/>
            <p:nvPr/>
          </p:nvSpPr>
          <p:spPr>
            <a:xfrm>
              <a:off x="0" y="-28575"/>
              <a:ext cx="4274414" cy="124505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4140513"/>
            <a:ext cx="16230600" cy="4618837"/>
            <a:chOff x="0" y="0"/>
            <a:chExt cx="4274726" cy="1216484"/>
          </a:xfrm>
        </p:grpSpPr>
        <p:sp>
          <p:nvSpPr>
            <p:cNvPr id="11" name="Freeform 11"/>
            <p:cNvSpPr/>
            <p:nvPr/>
          </p:nvSpPr>
          <p:spPr>
            <a:xfrm>
              <a:off x="0" y="0"/>
              <a:ext cx="4274726" cy="1216484"/>
            </a:xfrm>
            <a:custGeom>
              <a:avLst/>
              <a:gdLst/>
              <a:ahLst/>
              <a:cxnLst/>
              <a:rect l="l" t="t" r="r" b="b"/>
              <a:pathLst>
                <a:path w="4274726" h="1216484">
                  <a:moveTo>
                    <a:pt x="11925" y="0"/>
                  </a:moveTo>
                  <a:lnTo>
                    <a:pt x="4262801" y="0"/>
                  </a:lnTo>
                  <a:cubicBezTo>
                    <a:pt x="4269387" y="0"/>
                    <a:pt x="4274726" y="5339"/>
                    <a:pt x="4274726" y="11925"/>
                  </a:cubicBezTo>
                  <a:lnTo>
                    <a:pt x="4274726" y="1204559"/>
                  </a:lnTo>
                  <a:cubicBezTo>
                    <a:pt x="4274726" y="1211145"/>
                    <a:pt x="4269387" y="1216484"/>
                    <a:pt x="4262801" y="1216484"/>
                  </a:cubicBezTo>
                  <a:lnTo>
                    <a:pt x="11925" y="1216484"/>
                  </a:lnTo>
                  <a:cubicBezTo>
                    <a:pt x="5339" y="1216484"/>
                    <a:pt x="0" y="1211145"/>
                    <a:pt x="0" y="1204559"/>
                  </a:cubicBezTo>
                  <a:lnTo>
                    <a:pt x="0" y="11925"/>
                  </a:lnTo>
                  <a:cubicBezTo>
                    <a:pt x="0" y="5339"/>
                    <a:pt x="5339" y="0"/>
                    <a:pt x="11925"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2" name="TextBox 12"/>
            <p:cNvSpPr txBox="1"/>
            <p:nvPr/>
          </p:nvSpPr>
          <p:spPr>
            <a:xfrm>
              <a:off x="0" y="-28575"/>
              <a:ext cx="4274726" cy="124505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29299" y="3828260"/>
            <a:ext cx="1548754" cy="900485"/>
            <a:chOff x="0" y="0"/>
            <a:chExt cx="1719626" cy="999835"/>
          </a:xfrm>
        </p:grpSpPr>
        <p:sp>
          <p:nvSpPr>
            <p:cNvPr id="14" name="Freeform 14"/>
            <p:cNvSpPr/>
            <p:nvPr/>
          </p:nvSpPr>
          <p:spPr>
            <a:xfrm>
              <a:off x="0" y="0"/>
              <a:ext cx="1719626" cy="999835"/>
            </a:xfrm>
            <a:custGeom>
              <a:avLst/>
              <a:gdLst/>
              <a:ahLst/>
              <a:cxnLst/>
              <a:rect l="l" t="t" r="r" b="b"/>
              <a:pathLst>
                <a:path w="1719626" h="999835">
                  <a:moveTo>
                    <a:pt x="59986" y="0"/>
                  </a:moveTo>
                  <a:lnTo>
                    <a:pt x="1659640" y="0"/>
                  </a:lnTo>
                  <a:cubicBezTo>
                    <a:pt x="1692770" y="0"/>
                    <a:pt x="1719626" y="26856"/>
                    <a:pt x="1719626" y="59986"/>
                  </a:cubicBezTo>
                  <a:lnTo>
                    <a:pt x="1719626" y="939849"/>
                  </a:lnTo>
                  <a:cubicBezTo>
                    <a:pt x="1719626" y="972978"/>
                    <a:pt x="1692770" y="999835"/>
                    <a:pt x="1659640" y="999835"/>
                  </a:cubicBezTo>
                  <a:lnTo>
                    <a:pt x="59986" y="999835"/>
                  </a:lnTo>
                  <a:cubicBezTo>
                    <a:pt x="26856" y="999835"/>
                    <a:pt x="0" y="972978"/>
                    <a:pt x="0" y="939849"/>
                  </a:cubicBezTo>
                  <a:lnTo>
                    <a:pt x="0" y="59986"/>
                  </a:lnTo>
                  <a:cubicBezTo>
                    <a:pt x="0" y="26856"/>
                    <a:pt x="26856" y="0"/>
                    <a:pt x="59986" y="0"/>
                  </a:cubicBezTo>
                  <a:close/>
                </a:path>
              </a:pathLst>
            </a:custGeom>
            <a:solidFill>
              <a:srgbClr val="FFFFFF">
                <a:alpha val="80000"/>
              </a:srgbClr>
            </a:solidFill>
            <a:ln cap="sq">
              <a:noFill/>
              <a:prstDash val="solid"/>
              <a:miter/>
            </a:ln>
          </p:spPr>
          <p:txBody>
            <a:bodyPr/>
            <a:lstStyle/>
            <a:p>
              <a:endParaRPr lang="en-US"/>
            </a:p>
          </p:txBody>
        </p:sp>
        <p:sp>
          <p:nvSpPr>
            <p:cNvPr id="15" name="TextBox 15"/>
            <p:cNvSpPr txBox="1"/>
            <p:nvPr/>
          </p:nvSpPr>
          <p:spPr>
            <a:xfrm>
              <a:off x="0" y="-47625"/>
              <a:ext cx="1719626" cy="1047460"/>
            </a:xfrm>
            <a:prstGeom prst="rect">
              <a:avLst/>
            </a:prstGeom>
          </p:spPr>
          <p:txBody>
            <a:bodyPr lIns="38408" tIns="38408" rIns="38408" bIns="38408" rtlCol="0" anchor="ctr"/>
            <a:lstStyle/>
            <a:p>
              <a:pPr marL="0" lvl="0" indent="0" algn="ctr">
                <a:lnSpc>
                  <a:spcPts val="1960"/>
                </a:lnSpc>
                <a:spcBef>
                  <a:spcPct val="0"/>
                </a:spcBef>
              </a:pPr>
              <a:r>
                <a:rPr lang="en-US" sz="1400" b="1">
                  <a:solidFill>
                    <a:srgbClr val="003049">
                      <a:alpha val="80000"/>
                    </a:srgbClr>
                  </a:solidFill>
                  <a:latin typeface="Poppins Medium"/>
                  <a:ea typeface="Poppins Medium"/>
                  <a:cs typeface="Poppins Medium"/>
                  <a:sym typeface="Poppins Medium"/>
                </a:rPr>
                <a:t>Founder-Led Ou</a:t>
              </a:r>
              <a:r>
                <a:rPr lang="en-US" sz="1400" b="1" u="none">
                  <a:solidFill>
                    <a:srgbClr val="003049">
                      <a:alpha val="80000"/>
                    </a:srgbClr>
                  </a:solidFill>
                  <a:latin typeface="Poppins Medium"/>
                  <a:ea typeface="Poppins Medium"/>
                  <a:cs typeface="Poppins Medium"/>
                  <a:sym typeface="Poppins Medium"/>
                </a:rPr>
                <a:t>treach to Early Adopters</a:t>
              </a:r>
            </a:p>
          </p:txBody>
        </p:sp>
      </p:grpSp>
      <p:grpSp>
        <p:nvGrpSpPr>
          <p:cNvPr id="16" name="Group 16"/>
          <p:cNvGrpSpPr/>
          <p:nvPr/>
        </p:nvGrpSpPr>
        <p:grpSpPr>
          <a:xfrm>
            <a:off x="4903040" y="3828260"/>
            <a:ext cx="1728960" cy="652835"/>
            <a:chOff x="0" y="0"/>
            <a:chExt cx="1919714" cy="724862"/>
          </a:xfrm>
        </p:grpSpPr>
        <p:sp>
          <p:nvSpPr>
            <p:cNvPr id="17" name="Freeform 17"/>
            <p:cNvSpPr/>
            <p:nvPr/>
          </p:nvSpPr>
          <p:spPr>
            <a:xfrm>
              <a:off x="0" y="0"/>
              <a:ext cx="1919714" cy="724862"/>
            </a:xfrm>
            <a:custGeom>
              <a:avLst/>
              <a:gdLst/>
              <a:ahLst/>
              <a:cxnLst/>
              <a:rect l="l" t="t" r="r" b="b"/>
              <a:pathLst>
                <a:path w="1919714" h="724862">
                  <a:moveTo>
                    <a:pt x="53733" y="0"/>
                  </a:moveTo>
                  <a:lnTo>
                    <a:pt x="1865981" y="0"/>
                  </a:lnTo>
                  <a:cubicBezTo>
                    <a:pt x="1895657" y="0"/>
                    <a:pt x="1919714" y="24057"/>
                    <a:pt x="1919714" y="53733"/>
                  </a:cubicBezTo>
                  <a:lnTo>
                    <a:pt x="1919714" y="671128"/>
                  </a:lnTo>
                  <a:cubicBezTo>
                    <a:pt x="1919714" y="700804"/>
                    <a:pt x="1895657" y="724862"/>
                    <a:pt x="1865981" y="724862"/>
                  </a:cubicBezTo>
                  <a:lnTo>
                    <a:pt x="53733" y="724862"/>
                  </a:lnTo>
                  <a:cubicBezTo>
                    <a:pt x="24057" y="724862"/>
                    <a:pt x="0" y="700804"/>
                    <a:pt x="0" y="671128"/>
                  </a:cubicBezTo>
                  <a:lnTo>
                    <a:pt x="0" y="53733"/>
                  </a:lnTo>
                  <a:cubicBezTo>
                    <a:pt x="0" y="24057"/>
                    <a:pt x="24057" y="0"/>
                    <a:pt x="53733" y="0"/>
                  </a:cubicBezTo>
                  <a:close/>
                </a:path>
              </a:pathLst>
            </a:custGeom>
            <a:solidFill>
              <a:srgbClr val="FFFFFF">
                <a:alpha val="80000"/>
              </a:srgbClr>
            </a:solidFill>
            <a:ln cap="sq">
              <a:noFill/>
              <a:prstDash val="solid"/>
              <a:miter/>
            </a:ln>
          </p:spPr>
          <p:txBody>
            <a:bodyPr/>
            <a:lstStyle/>
            <a:p>
              <a:endParaRPr lang="en-US"/>
            </a:p>
          </p:txBody>
        </p:sp>
        <p:sp>
          <p:nvSpPr>
            <p:cNvPr id="18" name="TextBox 18"/>
            <p:cNvSpPr txBox="1"/>
            <p:nvPr/>
          </p:nvSpPr>
          <p:spPr>
            <a:xfrm>
              <a:off x="0" y="-47625"/>
              <a:ext cx="1919714" cy="772487"/>
            </a:xfrm>
            <a:prstGeom prst="rect">
              <a:avLst/>
            </a:prstGeom>
          </p:spPr>
          <p:txBody>
            <a:bodyPr lIns="38408" tIns="38408" rIns="38408" bIns="38408" rtlCol="0" anchor="ctr"/>
            <a:lstStyle/>
            <a:p>
              <a:pPr marL="0" lvl="0" indent="0" algn="ctr">
                <a:lnSpc>
                  <a:spcPts val="1960"/>
                </a:lnSpc>
                <a:spcBef>
                  <a:spcPct val="0"/>
                </a:spcBef>
              </a:pPr>
              <a:r>
                <a:rPr lang="en-US" sz="1400" b="1" u="none" strike="noStrike">
                  <a:solidFill>
                    <a:srgbClr val="003049">
                      <a:alpha val="80000"/>
                    </a:srgbClr>
                  </a:solidFill>
                  <a:latin typeface="Poppins Medium"/>
                  <a:ea typeface="Poppins Medium"/>
                  <a:cs typeface="Poppins Medium"/>
                  <a:sym typeface="Poppins Medium"/>
                </a:rPr>
                <a:t>Partner with SME Ecosystem Players</a:t>
              </a:r>
            </a:p>
          </p:txBody>
        </p:sp>
      </p:grpSp>
      <p:grpSp>
        <p:nvGrpSpPr>
          <p:cNvPr id="19" name="Group 19"/>
          <p:cNvGrpSpPr/>
          <p:nvPr/>
        </p:nvGrpSpPr>
        <p:grpSpPr>
          <a:xfrm>
            <a:off x="8080569" y="3828260"/>
            <a:ext cx="1548754" cy="652835"/>
            <a:chOff x="0" y="0"/>
            <a:chExt cx="1719626" cy="724862"/>
          </a:xfrm>
        </p:grpSpPr>
        <p:sp>
          <p:nvSpPr>
            <p:cNvPr id="20" name="Freeform 20"/>
            <p:cNvSpPr/>
            <p:nvPr/>
          </p:nvSpPr>
          <p:spPr>
            <a:xfrm>
              <a:off x="0" y="0"/>
              <a:ext cx="1719626" cy="724862"/>
            </a:xfrm>
            <a:custGeom>
              <a:avLst/>
              <a:gdLst/>
              <a:ahLst/>
              <a:cxnLst/>
              <a:rect l="l" t="t" r="r" b="b"/>
              <a:pathLst>
                <a:path w="1719626" h="724862">
                  <a:moveTo>
                    <a:pt x="59986" y="0"/>
                  </a:moveTo>
                  <a:lnTo>
                    <a:pt x="1659640" y="0"/>
                  </a:lnTo>
                  <a:cubicBezTo>
                    <a:pt x="1692770" y="0"/>
                    <a:pt x="1719626" y="26856"/>
                    <a:pt x="1719626" y="59986"/>
                  </a:cubicBezTo>
                  <a:lnTo>
                    <a:pt x="1719626" y="664876"/>
                  </a:lnTo>
                  <a:cubicBezTo>
                    <a:pt x="1719626" y="698005"/>
                    <a:pt x="1692770" y="724862"/>
                    <a:pt x="1659640" y="724862"/>
                  </a:cubicBezTo>
                  <a:lnTo>
                    <a:pt x="59986" y="724862"/>
                  </a:lnTo>
                  <a:cubicBezTo>
                    <a:pt x="26856" y="724862"/>
                    <a:pt x="0" y="698005"/>
                    <a:pt x="0" y="664876"/>
                  </a:cubicBezTo>
                  <a:lnTo>
                    <a:pt x="0" y="59986"/>
                  </a:lnTo>
                  <a:cubicBezTo>
                    <a:pt x="0" y="26856"/>
                    <a:pt x="26856" y="0"/>
                    <a:pt x="59986" y="0"/>
                  </a:cubicBezTo>
                  <a:close/>
                </a:path>
              </a:pathLst>
            </a:custGeom>
            <a:solidFill>
              <a:srgbClr val="FFFFFF">
                <a:alpha val="80000"/>
              </a:srgbClr>
            </a:solidFill>
            <a:ln cap="sq">
              <a:noFill/>
              <a:prstDash val="solid"/>
              <a:miter/>
            </a:ln>
          </p:spPr>
          <p:txBody>
            <a:bodyPr/>
            <a:lstStyle/>
            <a:p>
              <a:endParaRPr lang="en-US"/>
            </a:p>
          </p:txBody>
        </p:sp>
        <p:sp>
          <p:nvSpPr>
            <p:cNvPr id="21" name="TextBox 21"/>
            <p:cNvSpPr txBox="1"/>
            <p:nvPr/>
          </p:nvSpPr>
          <p:spPr>
            <a:xfrm>
              <a:off x="0" y="-47625"/>
              <a:ext cx="1719626" cy="772487"/>
            </a:xfrm>
            <a:prstGeom prst="rect">
              <a:avLst/>
            </a:prstGeom>
          </p:spPr>
          <p:txBody>
            <a:bodyPr lIns="38408" tIns="38408" rIns="38408" bIns="38408" rtlCol="0" anchor="ctr"/>
            <a:lstStyle/>
            <a:p>
              <a:pPr marL="0" lvl="0" indent="0" algn="ctr">
                <a:lnSpc>
                  <a:spcPts val="1960"/>
                </a:lnSpc>
                <a:spcBef>
                  <a:spcPct val="0"/>
                </a:spcBef>
              </a:pPr>
              <a:r>
                <a:rPr lang="en-US" sz="1400" b="1" u="none" strike="noStrike">
                  <a:solidFill>
                    <a:srgbClr val="003049">
                      <a:alpha val="80000"/>
                    </a:srgbClr>
                  </a:solidFill>
                  <a:latin typeface="Poppins Medium"/>
                  <a:ea typeface="Poppins Medium"/>
                  <a:cs typeface="Poppins Medium"/>
                  <a:sym typeface="Poppins Medium"/>
                </a:rPr>
                <a:t>Product-Led Growth</a:t>
              </a:r>
            </a:p>
          </p:txBody>
        </p:sp>
      </p:grpSp>
      <p:grpSp>
        <p:nvGrpSpPr>
          <p:cNvPr id="22" name="Group 22"/>
          <p:cNvGrpSpPr/>
          <p:nvPr/>
        </p:nvGrpSpPr>
        <p:grpSpPr>
          <a:xfrm>
            <a:off x="11258098" y="3828260"/>
            <a:ext cx="1548754" cy="652835"/>
            <a:chOff x="0" y="0"/>
            <a:chExt cx="1719626" cy="724862"/>
          </a:xfrm>
        </p:grpSpPr>
        <p:sp>
          <p:nvSpPr>
            <p:cNvPr id="23" name="Freeform 23"/>
            <p:cNvSpPr/>
            <p:nvPr/>
          </p:nvSpPr>
          <p:spPr>
            <a:xfrm>
              <a:off x="0" y="0"/>
              <a:ext cx="1719626" cy="724862"/>
            </a:xfrm>
            <a:custGeom>
              <a:avLst/>
              <a:gdLst/>
              <a:ahLst/>
              <a:cxnLst/>
              <a:rect l="l" t="t" r="r" b="b"/>
              <a:pathLst>
                <a:path w="1719626" h="724862">
                  <a:moveTo>
                    <a:pt x="59986" y="0"/>
                  </a:moveTo>
                  <a:lnTo>
                    <a:pt x="1659640" y="0"/>
                  </a:lnTo>
                  <a:cubicBezTo>
                    <a:pt x="1692770" y="0"/>
                    <a:pt x="1719626" y="26856"/>
                    <a:pt x="1719626" y="59986"/>
                  </a:cubicBezTo>
                  <a:lnTo>
                    <a:pt x="1719626" y="664876"/>
                  </a:lnTo>
                  <a:cubicBezTo>
                    <a:pt x="1719626" y="698005"/>
                    <a:pt x="1692770" y="724862"/>
                    <a:pt x="1659640" y="724862"/>
                  </a:cubicBezTo>
                  <a:lnTo>
                    <a:pt x="59986" y="724862"/>
                  </a:lnTo>
                  <a:cubicBezTo>
                    <a:pt x="26856" y="724862"/>
                    <a:pt x="0" y="698005"/>
                    <a:pt x="0" y="664876"/>
                  </a:cubicBezTo>
                  <a:lnTo>
                    <a:pt x="0" y="59986"/>
                  </a:lnTo>
                  <a:cubicBezTo>
                    <a:pt x="0" y="26856"/>
                    <a:pt x="26856" y="0"/>
                    <a:pt x="59986" y="0"/>
                  </a:cubicBezTo>
                  <a:close/>
                </a:path>
              </a:pathLst>
            </a:custGeom>
            <a:solidFill>
              <a:srgbClr val="FFFFFF">
                <a:alpha val="80000"/>
              </a:srgbClr>
            </a:solidFill>
            <a:ln cap="sq">
              <a:noFill/>
              <a:prstDash val="solid"/>
              <a:miter/>
            </a:ln>
          </p:spPr>
          <p:txBody>
            <a:bodyPr/>
            <a:lstStyle/>
            <a:p>
              <a:endParaRPr lang="en-US"/>
            </a:p>
          </p:txBody>
        </p:sp>
        <p:sp>
          <p:nvSpPr>
            <p:cNvPr id="24" name="TextBox 24"/>
            <p:cNvSpPr txBox="1"/>
            <p:nvPr/>
          </p:nvSpPr>
          <p:spPr>
            <a:xfrm>
              <a:off x="0" y="-47625"/>
              <a:ext cx="1719626" cy="772487"/>
            </a:xfrm>
            <a:prstGeom prst="rect">
              <a:avLst/>
            </a:prstGeom>
          </p:spPr>
          <p:txBody>
            <a:bodyPr lIns="38408" tIns="38408" rIns="38408" bIns="38408" rtlCol="0" anchor="ctr"/>
            <a:lstStyle/>
            <a:p>
              <a:pPr marL="0" lvl="0" indent="0" algn="ctr">
                <a:lnSpc>
                  <a:spcPts val="1960"/>
                </a:lnSpc>
                <a:spcBef>
                  <a:spcPct val="0"/>
                </a:spcBef>
              </a:pPr>
              <a:r>
                <a:rPr lang="en-US" sz="1400" b="1" u="none" strike="noStrike">
                  <a:solidFill>
                    <a:srgbClr val="003049">
                      <a:alpha val="80000"/>
                    </a:srgbClr>
                  </a:solidFill>
                  <a:latin typeface="Poppins Medium"/>
                  <a:ea typeface="Poppins Medium"/>
                  <a:cs typeface="Poppins Medium"/>
                  <a:sym typeface="Poppins Medium"/>
                </a:rPr>
                <a:t>Content &amp; SEO Strategy</a:t>
              </a:r>
            </a:p>
          </p:txBody>
        </p:sp>
      </p:grpSp>
      <p:grpSp>
        <p:nvGrpSpPr>
          <p:cNvPr id="25" name="Group 25"/>
          <p:cNvGrpSpPr/>
          <p:nvPr/>
        </p:nvGrpSpPr>
        <p:grpSpPr>
          <a:xfrm>
            <a:off x="14435627" y="3828260"/>
            <a:ext cx="1548754" cy="900485"/>
            <a:chOff x="0" y="0"/>
            <a:chExt cx="1719626" cy="999835"/>
          </a:xfrm>
        </p:grpSpPr>
        <p:sp>
          <p:nvSpPr>
            <p:cNvPr id="26" name="Freeform 26"/>
            <p:cNvSpPr/>
            <p:nvPr/>
          </p:nvSpPr>
          <p:spPr>
            <a:xfrm>
              <a:off x="0" y="0"/>
              <a:ext cx="1719626" cy="999835"/>
            </a:xfrm>
            <a:custGeom>
              <a:avLst/>
              <a:gdLst/>
              <a:ahLst/>
              <a:cxnLst/>
              <a:rect l="l" t="t" r="r" b="b"/>
              <a:pathLst>
                <a:path w="1719626" h="999835">
                  <a:moveTo>
                    <a:pt x="59986" y="0"/>
                  </a:moveTo>
                  <a:lnTo>
                    <a:pt x="1659640" y="0"/>
                  </a:lnTo>
                  <a:cubicBezTo>
                    <a:pt x="1692770" y="0"/>
                    <a:pt x="1719626" y="26856"/>
                    <a:pt x="1719626" y="59986"/>
                  </a:cubicBezTo>
                  <a:lnTo>
                    <a:pt x="1719626" y="939849"/>
                  </a:lnTo>
                  <a:cubicBezTo>
                    <a:pt x="1719626" y="972978"/>
                    <a:pt x="1692770" y="999835"/>
                    <a:pt x="1659640" y="999835"/>
                  </a:cubicBezTo>
                  <a:lnTo>
                    <a:pt x="59986" y="999835"/>
                  </a:lnTo>
                  <a:cubicBezTo>
                    <a:pt x="26856" y="999835"/>
                    <a:pt x="0" y="972978"/>
                    <a:pt x="0" y="939849"/>
                  </a:cubicBezTo>
                  <a:lnTo>
                    <a:pt x="0" y="59986"/>
                  </a:lnTo>
                  <a:cubicBezTo>
                    <a:pt x="0" y="26856"/>
                    <a:pt x="26856" y="0"/>
                    <a:pt x="59986" y="0"/>
                  </a:cubicBezTo>
                  <a:close/>
                </a:path>
              </a:pathLst>
            </a:custGeom>
            <a:solidFill>
              <a:srgbClr val="FFFFFF">
                <a:alpha val="80000"/>
              </a:srgbClr>
            </a:solidFill>
            <a:ln cap="sq">
              <a:noFill/>
              <a:prstDash val="solid"/>
              <a:miter/>
            </a:ln>
          </p:spPr>
          <p:txBody>
            <a:bodyPr/>
            <a:lstStyle/>
            <a:p>
              <a:endParaRPr lang="en-US"/>
            </a:p>
          </p:txBody>
        </p:sp>
        <p:sp>
          <p:nvSpPr>
            <p:cNvPr id="27" name="TextBox 27"/>
            <p:cNvSpPr txBox="1"/>
            <p:nvPr/>
          </p:nvSpPr>
          <p:spPr>
            <a:xfrm>
              <a:off x="0" y="-47625"/>
              <a:ext cx="1719626" cy="1047460"/>
            </a:xfrm>
            <a:prstGeom prst="rect">
              <a:avLst/>
            </a:prstGeom>
          </p:spPr>
          <p:txBody>
            <a:bodyPr lIns="38408" tIns="38408" rIns="38408" bIns="38408" rtlCol="0" anchor="ctr"/>
            <a:lstStyle/>
            <a:p>
              <a:pPr marL="0" lvl="0" indent="0" algn="ctr">
                <a:lnSpc>
                  <a:spcPts val="1960"/>
                </a:lnSpc>
                <a:spcBef>
                  <a:spcPct val="0"/>
                </a:spcBef>
              </a:pPr>
              <a:r>
                <a:rPr lang="en-US" sz="1400" b="1" u="none" strike="noStrike">
                  <a:solidFill>
                    <a:srgbClr val="003049">
                      <a:alpha val="80000"/>
                    </a:srgbClr>
                  </a:solidFill>
                  <a:latin typeface="Poppins Medium"/>
                  <a:ea typeface="Poppins Medium"/>
                  <a:cs typeface="Poppins Medium"/>
                  <a:sym typeface="Poppins Medium"/>
                </a:rPr>
                <a:t>On-ground Validation at SME Events</a:t>
              </a:r>
            </a:p>
          </p:txBody>
        </p:sp>
      </p:grpSp>
      <p:sp>
        <p:nvSpPr>
          <p:cNvPr id="28" name="TextBox 28"/>
          <p:cNvSpPr txBox="1"/>
          <p:nvPr/>
        </p:nvSpPr>
        <p:spPr>
          <a:xfrm>
            <a:off x="1319516" y="5114925"/>
            <a:ext cx="2368320" cy="3212465"/>
          </a:xfrm>
          <a:prstGeom prst="rect">
            <a:avLst/>
          </a:prstGeom>
        </p:spPr>
        <p:txBody>
          <a:bodyPr lIns="0" tIns="0" rIns="0" bIns="0" rtlCol="0" anchor="t">
            <a:spAutoFit/>
          </a:bodyPr>
          <a:lstStyle/>
          <a:p>
            <a:pPr marL="302261" lvl="1" indent="-151130" algn="l">
              <a:lnSpc>
                <a:spcPts val="1960"/>
              </a:lnSpc>
              <a:buFont typeface="Arial"/>
              <a:buChar char="•"/>
            </a:pPr>
            <a:r>
              <a:rPr lang="en-US" sz="1400" b="1">
                <a:solidFill>
                  <a:srgbClr val="F0FBFE">
                    <a:alpha val="80000"/>
                  </a:srgbClr>
                </a:solidFill>
                <a:latin typeface="TT Norms Bold"/>
                <a:ea typeface="TT Norms Bold"/>
                <a:cs typeface="TT Norms Bold"/>
                <a:sym typeface="TT Norms Bold"/>
              </a:rPr>
              <a:t>Target</a:t>
            </a:r>
            <a:r>
              <a:rPr lang="en-US" sz="1400">
                <a:solidFill>
                  <a:srgbClr val="F0FBFE">
                    <a:alpha val="80000"/>
                  </a:srgbClr>
                </a:solidFill>
                <a:latin typeface="TT Norms"/>
                <a:ea typeface="TT Norms"/>
                <a:cs typeface="TT Norms"/>
                <a:sym typeface="TT Norms"/>
              </a:rPr>
              <a:t>: SME owners in logistics, retail, and light manufacturing</a:t>
            </a:r>
          </a:p>
          <a:p>
            <a:pPr marL="302261" lvl="1" indent="-151130" algn="l">
              <a:lnSpc>
                <a:spcPts val="1960"/>
              </a:lnSpc>
              <a:buFont typeface="Arial"/>
              <a:buChar char="•"/>
            </a:pPr>
            <a:r>
              <a:rPr lang="en-US" sz="1400" b="1">
                <a:solidFill>
                  <a:srgbClr val="F0FBFE">
                    <a:alpha val="80000"/>
                  </a:srgbClr>
                </a:solidFill>
                <a:latin typeface="TT Norms Bold"/>
                <a:ea typeface="TT Norms Bold"/>
                <a:cs typeface="TT Norms Bold"/>
                <a:sym typeface="TT Norms Bold"/>
              </a:rPr>
              <a:t>Channel</a:t>
            </a:r>
            <a:r>
              <a:rPr lang="en-US" sz="1400">
                <a:solidFill>
                  <a:srgbClr val="F0FBFE">
                    <a:alpha val="80000"/>
                  </a:srgbClr>
                </a:solidFill>
                <a:latin typeface="TT Norms"/>
                <a:ea typeface="TT Norms"/>
                <a:cs typeface="TT Norms"/>
                <a:sym typeface="TT Norms"/>
              </a:rPr>
              <a:t>: LinkedIn direct messaging, Telegram groups, startup meetups</a:t>
            </a:r>
          </a:p>
          <a:p>
            <a:pPr marL="302261" lvl="1" indent="-151130" algn="l">
              <a:lnSpc>
                <a:spcPts val="1960"/>
              </a:lnSpc>
              <a:buFont typeface="Arial"/>
              <a:buChar char="•"/>
            </a:pPr>
            <a:r>
              <a:rPr lang="en-US" sz="1400" b="1">
                <a:solidFill>
                  <a:srgbClr val="F0FBFE">
                    <a:alpha val="80000"/>
                  </a:srgbClr>
                </a:solidFill>
                <a:latin typeface="TT Norms Bold"/>
                <a:ea typeface="TT Norms Bold"/>
                <a:cs typeface="TT Norms Bold"/>
                <a:sym typeface="TT Norms Bold"/>
              </a:rPr>
              <a:t>Tactic</a:t>
            </a:r>
            <a:r>
              <a:rPr lang="en-US" sz="1400">
                <a:solidFill>
                  <a:srgbClr val="F0FBFE">
                    <a:alpha val="80000"/>
                  </a:srgbClr>
                </a:solidFill>
                <a:latin typeface="TT Norms"/>
                <a:ea typeface="TT Norms"/>
                <a:cs typeface="TT Norms"/>
                <a:sym typeface="TT Norms"/>
              </a:rPr>
              <a:t>: Pitch Cashket as an AI assistant for cash flow without finance knowledge</a:t>
            </a:r>
          </a:p>
          <a:p>
            <a:pPr marL="302261" lvl="1" indent="-151130" algn="l">
              <a:lnSpc>
                <a:spcPts val="1960"/>
              </a:lnSpc>
              <a:buFont typeface="Arial"/>
              <a:buChar char="•"/>
            </a:pPr>
            <a:r>
              <a:rPr lang="en-US" sz="1400" b="1">
                <a:solidFill>
                  <a:srgbClr val="F0FBFE">
                    <a:alpha val="80000"/>
                  </a:srgbClr>
                </a:solidFill>
                <a:latin typeface="TT Norms Bold"/>
                <a:ea typeface="TT Norms Bold"/>
                <a:cs typeface="TT Norms Bold"/>
                <a:sym typeface="TT Norms Bold"/>
              </a:rPr>
              <a:t>Offer</a:t>
            </a:r>
            <a:r>
              <a:rPr lang="en-US" sz="1400">
                <a:solidFill>
                  <a:srgbClr val="F0FBFE">
                    <a:alpha val="80000"/>
                  </a:srgbClr>
                </a:solidFill>
                <a:latin typeface="TT Norms"/>
                <a:ea typeface="TT Norms"/>
                <a:cs typeface="TT Norms"/>
                <a:sym typeface="TT Norms"/>
              </a:rPr>
              <a:t>: Free 1-month trial or “Beta Access” with white-glove onboarding</a:t>
            </a:r>
          </a:p>
        </p:txBody>
      </p:sp>
      <p:sp>
        <p:nvSpPr>
          <p:cNvPr id="29" name="TextBox 29"/>
          <p:cNvSpPr txBox="1"/>
          <p:nvPr/>
        </p:nvSpPr>
        <p:spPr>
          <a:xfrm>
            <a:off x="4763429" y="5114925"/>
            <a:ext cx="2250526" cy="2717165"/>
          </a:xfrm>
          <a:prstGeom prst="rect">
            <a:avLst/>
          </a:prstGeom>
        </p:spPr>
        <p:txBody>
          <a:bodyPr lIns="0" tIns="0" rIns="0" bIns="0" rtlCol="0" anchor="t">
            <a:spAutoFit/>
          </a:bodyPr>
          <a:lstStyle/>
          <a:p>
            <a:pPr algn="l">
              <a:lnSpc>
                <a:spcPts val="1960"/>
              </a:lnSpc>
              <a:spcBef>
                <a:spcPct val="0"/>
              </a:spcBef>
            </a:pPr>
            <a:r>
              <a:rPr lang="en-US" sz="1400" b="1" u="none" strike="noStrike">
                <a:solidFill>
                  <a:srgbClr val="F0FBFE">
                    <a:alpha val="80000"/>
                  </a:srgbClr>
                </a:solidFill>
                <a:latin typeface="TT Norms Bold"/>
                <a:ea typeface="TT Norms Bold"/>
                <a:cs typeface="TT Norms Bold"/>
                <a:sym typeface="TT Norms Bold"/>
              </a:rPr>
              <a:t>Targets</a:t>
            </a:r>
            <a:r>
              <a:rPr lang="en-US" sz="1400" u="none" strike="noStrike">
                <a:solidFill>
                  <a:srgbClr val="F0FBFE">
                    <a:alpha val="80000"/>
                  </a:srgbClr>
                </a:solidFill>
                <a:latin typeface="TT Norms"/>
                <a:ea typeface="TT Norms"/>
                <a:cs typeface="TT Norms"/>
                <a:sym typeface="TT Norms"/>
              </a:rPr>
              <a: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Accounting tool providers </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SME banks &amp; invoice financiers</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Government-backed SME initiatives</a:t>
            </a:r>
          </a:p>
          <a:p>
            <a:pPr algn="l">
              <a:lnSpc>
                <a:spcPts val="1960"/>
              </a:lnSpc>
              <a:spcBef>
                <a:spcPct val="0"/>
              </a:spcBef>
            </a:pPr>
            <a:endParaRPr lang="en-US" sz="1400" u="none" strike="noStrike">
              <a:solidFill>
                <a:srgbClr val="F0FBFE">
                  <a:alpha val="80000"/>
                </a:srgbClr>
              </a:solidFill>
              <a:latin typeface="TT Norms"/>
              <a:ea typeface="TT Norms"/>
              <a:cs typeface="TT Norms"/>
              <a:sym typeface="TT Norms"/>
            </a:endParaRPr>
          </a:p>
          <a:p>
            <a:pPr algn="l">
              <a:lnSpc>
                <a:spcPts val="1960"/>
              </a:lnSpc>
              <a:spcBef>
                <a:spcPct val="0"/>
              </a:spcBef>
            </a:pPr>
            <a:r>
              <a:rPr lang="en-US" sz="1400" b="1" u="none" strike="noStrike">
                <a:solidFill>
                  <a:srgbClr val="F0FBFE">
                    <a:alpha val="80000"/>
                  </a:srgbClr>
                </a:solidFill>
                <a:latin typeface="TT Norms Bold"/>
                <a:ea typeface="TT Norms Bold"/>
                <a:cs typeface="TT Norms Bold"/>
                <a:sym typeface="TT Norms Bold"/>
              </a:rPr>
              <a:t>Tactic</a:t>
            </a:r>
            <a:r>
              <a:rPr lang="en-US" sz="1400" u="none" strike="noStrike">
                <a:solidFill>
                  <a:srgbClr val="F0FBFE">
                    <a:alpha val="80000"/>
                  </a:srgbClr>
                </a:solidFill>
                <a:latin typeface="TT Norms"/>
                <a:ea typeface="TT Norms"/>
                <a:cs typeface="TT Norms"/>
                <a:sym typeface="TT Norms"/>
              </a:rPr>
              <a:t>: Co-market through webinars, bundled offerings, or grants alignment</a:t>
            </a:r>
          </a:p>
        </p:txBody>
      </p:sp>
      <p:sp>
        <p:nvSpPr>
          <p:cNvPr id="30" name="TextBox 30"/>
          <p:cNvSpPr txBox="1"/>
          <p:nvPr/>
        </p:nvSpPr>
        <p:spPr>
          <a:xfrm>
            <a:off x="8080569" y="5114925"/>
            <a:ext cx="2286128" cy="2964815"/>
          </a:xfrm>
          <a:prstGeom prst="rect">
            <a:avLst/>
          </a:prstGeom>
        </p:spPr>
        <p:txBody>
          <a:bodyPr lIns="0" tIns="0" rIns="0" bIns="0" rtlCol="0" anchor="t">
            <a:spAutoFit/>
          </a:bodyPr>
          <a:lstStyle/>
          <a:p>
            <a:pPr algn="l">
              <a:lnSpc>
                <a:spcPts val="1960"/>
              </a:lnSpc>
              <a:spcBef>
                <a:spcPct val="0"/>
              </a:spcBef>
            </a:pPr>
            <a:r>
              <a:rPr lang="en-US" sz="1400" b="1" u="none" strike="noStrike">
                <a:solidFill>
                  <a:srgbClr val="F0FBFE">
                    <a:alpha val="80000"/>
                  </a:srgbClr>
                </a:solidFill>
                <a:latin typeface="TT Norms Bold"/>
                <a:ea typeface="TT Norms Bold"/>
                <a:cs typeface="TT Norms Bold"/>
                <a:sym typeface="TT Norms Bold"/>
              </a:rPr>
              <a:t>Tactics</a:t>
            </a:r>
            <a:r>
              <a:rPr lang="en-US" sz="1400" u="none" strike="noStrike">
                <a:solidFill>
                  <a:srgbClr val="F0FBFE">
                    <a:alpha val="80000"/>
                  </a:srgbClr>
                </a:solidFill>
                <a:latin typeface="TT Norms"/>
                <a:ea typeface="TT Norms"/>
                <a:cs typeface="TT Norms"/>
                <a:sym typeface="TT Norms"/>
              </a:rPr>
              <a: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In-app referral program: “</a:t>
            </a:r>
            <a:r>
              <a:rPr lang="en-US" sz="1400" i="1" u="none" strike="noStrike">
                <a:solidFill>
                  <a:srgbClr val="F0FBFE">
                    <a:alpha val="80000"/>
                  </a:srgbClr>
                </a:solidFill>
                <a:latin typeface="TT Norms Italics"/>
                <a:ea typeface="TT Norms Italics"/>
                <a:cs typeface="TT Norms Italics"/>
                <a:sym typeface="TT Norms Italics"/>
              </a:rPr>
              <a:t>Invite 3 SME friends, get 2 months free</a:t>
            </a:r>
            <a:r>
              <a:rPr lang="en-US" sz="1400" u="none" strike="noStrike">
                <a:solidFill>
                  <a:srgbClr val="F0FBFE">
                    <a:alpha val="80000"/>
                  </a:srgbClr>
                </a:solidFill>
                <a:latin typeface="TT Norms"/>
                <a:ea typeface="TT Norms"/>
                <a:cs typeface="TT Norms"/>
                <a:sym typeface="TT Norms"/>
              </a:rPr>
              <a: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Gamified onboarding: Rewards for uploading 1st receipt, linking account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Contextual nudges: “</a:t>
            </a:r>
            <a:r>
              <a:rPr lang="en-US" sz="1400" i="1" u="none" strike="noStrike">
                <a:solidFill>
                  <a:srgbClr val="F0FBFE">
                    <a:alpha val="80000"/>
                  </a:srgbClr>
                </a:solidFill>
                <a:latin typeface="TT Norms Italics"/>
                <a:ea typeface="TT Norms Italics"/>
                <a:cs typeface="TT Norms Italics"/>
                <a:sym typeface="TT Norms Italics"/>
              </a:rPr>
              <a:t>Want to avoid a cash gap like last month? Enable alerts</a:t>
            </a:r>
            <a:r>
              <a:rPr lang="en-US" sz="1400" u="none" strike="noStrike">
                <a:solidFill>
                  <a:srgbClr val="F0FBFE">
                    <a:alpha val="80000"/>
                  </a:srgbClr>
                </a:solidFill>
                <a:latin typeface="TT Norms"/>
                <a:ea typeface="TT Norms"/>
                <a:cs typeface="TT Norms"/>
                <a:sym typeface="TT Norms"/>
              </a:rPr>
              <a:t>”</a:t>
            </a:r>
          </a:p>
        </p:txBody>
      </p:sp>
      <p:sp>
        <p:nvSpPr>
          <p:cNvPr id="31" name="TextBox 31"/>
          <p:cNvSpPr txBox="1"/>
          <p:nvPr/>
        </p:nvSpPr>
        <p:spPr>
          <a:xfrm>
            <a:off x="11433497" y="5114925"/>
            <a:ext cx="2265589" cy="3212465"/>
          </a:xfrm>
          <a:prstGeom prst="rect">
            <a:avLst/>
          </a:prstGeom>
        </p:spPr>
        <p:txBody>
          <a:bodyPr lIns="0" tIns="0" rIns="0" bIns="0" rtlCol="0" anchor="t">
            <a:spAutoFit/>
          </a:bodyPr>
          <a:lstStyle/>
          <a:p>
            <a:pPr algn="l">
              <a:lnSpc>
                <a:spcPts val="1960"/>
              </a:lnSpc>
              <a:spcBef>
                <a:spcPct val="0"/>
              </a:spcBef>
            </a:pPr>
            <a:r>
              <a:rPr lang="en-US" sz="1400" b="1" u="none" strike="noStrike">
                <a:solidFill>
                  <a:srgbClr val="F0FBFE">
                    <a:alpha val="80000"/>
                  </a:srgbClr>
                </a:solidFill>
                <a:latin typeface="TT Norms Bold"/>
                <a:ea typeface="TT Norms Bold"/>
                <a:cs typeface="TT Norms Bold"/>
                <a:sym typeface="TT Norms Bold"/>
              </a:rPr>
              <a:t>Content Pillars</a:t>
            </a:r>
            <a:r>
              <a:rPr lang="en-US" sz="1400" u="none" strike="noStrike">
                <a:solidFill>
                  <a:srgbClr val="F0FBFE">
                    <a:alpha val="80000"/>
                  </a:srgbClr>
                </a:solidFill>
                <a:latin typeface="TT Norms"/>
                <a:ea typeface="TT Norms"/>
                <a:cs typeface="TT Norms"/>
                <a:sym typeface="TT Norms"/>
              </a:rPr>
              <a: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a:t>
            </a:r>
            <a:r>
              <a:rPr lang="en-US" sz="1400" i="1" u="none" strike="noStrike">
                <a:solidFill>
                  <a:srgbClr val="F0FBFE">
                    <a:alpha val="80000"/>
                  </a:srgbClr>
                </a:solidFill>
                <a:latin typeface="TT Norms Italics"/>
                <a:ea typeface="TT Norms Italics"/>
                <a:cs typeface="TT Norms Italics"/>
                <a:sym typeface="TT Norms Italics"/>
              </a:rPr>
              <a:t>How to Manage Cash Flow without a Finance Team</a:t>
            </a:r>
            <a:r>
              <a:rPr lang="en-US" sz="1400" u="none" strike="noStrike">
                <a:solidFill>
                  <a:srgbClr val="F0FBFE">
                    <a:alpha val="80000"/>
                  </a:srgbClr>
                </a:solidFill>
                <a:latin typeface="TT Norms"/>
                <a:ea typeface="TT Norms"/>
                <a:cs typeface="TT Norms"/>
                <a:sym typeface="TT Norms"/>
              </a:rPr>
              <a: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a:t>
            </a:r>
            <a:r>
              <a:rPr lang="en-US" sz="1400" i="1" u="none" strike="noStrike">
                <a:solidFill>
                  <a:srgbClr val="F0FBFE">
                    <a:alpha val="80000"/>
                  </a:srgbClr>
                </a:solidFill>
                <a:latin typeface="TT Norms Italics"/>
                <a:ea typeface="TT Norms Italics"/>
                <a:cs typeface="TT Norms Italics"/>
                <a:sym typeface="TT Norms Italics"/>
              </a:rPr>
              <a:t>Singapore SMEs &amp; Payment Delays: What You Can Do</a:t>
            </a:r>
            <a:r>
              <a:rPr lang="en-US" sz="1400" u="none" strike="noStrike">
                <a:solidFill>
                  <a:srgbClr val="F0FBFE">
                    <a:alpha val="80000"/>
                  </a:srgbClr>
                </a:solidFill>
                <a:latin typeface="TT Norms"/>
                <a:ea typeface="TT Norms"/>
                <a:cs typeface="TT Norms"/>
                <a:sym typeface="TT Norms"/>
              </a:rPr>
              <a:t>”</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a:t>
            </a:r>
            <a:r>
              <a:rPr lang="en-US" sz="1400" i="1" u="none" strike="noStrike">
                <a:solidFill>
                  <a:srgbClr val="F0FBFE">
                    <a:alpha val="80000"/>
                  </a:srgbClr>
                </a:solidFill>
                <a:latin typeface="TT Norms Italics"/>
                <a:ea typeface="TT Norms Italics"/>
                <a:cs typeface="TT Norms Italics"/>
                <a:sym typeface="TT Norms Italics"/>
              </a:rPr>
              <a:t>Why Excel Isn’t Enough for Modern SMEs</a:t>
            </a:r>
            <a:r>
              <a:rPr lang="en-US" sz="1400" u="none" strike="noStrike">
                <a:solidFill>
                  <a:srgbClr val="F0FBFE">
                    <a:alpha val="80000"/>
                  </a:srgbClr>
                </a:solidFill>
                <a:latin typeface="TT Norms"/>
                <a:ea typeface="TT Norms"/>
                <a:cs typeface="TT Norms"/>
                <a:sym typeface="TT Norms"/>
              </a:rPr>
              <a:t>”</a:t>
            </a:r>
          </a:p>
          <a:p>
            <a:pPr algn="l">
              <a:lnSpc>
                <a:spcPts val="1960"/>
              </a:lnSpc>
              <a:spcBef>
                <a:spcPct val="0"/>
              </a:spcBef>
            </a:pPr>
            <a:endParaRPr lang="en-US" sz="1400" u="none" strike="noStrike">
              <a:solidFill>
                <a:srgbClr val="F0FBFE">
                  <a:alpha val="80000"/>
                </a:srgbClr>
              </a:solidFill>
              <a:latin typeface="TT Norms"/>
              <a:ea typeface="TT Norms"/>
              <a:cs typeface="TT Norms"/>
              <a:sym typeface="TT Norms"/>
            </a:endParaRPr>
          </a:p>
          <a:p>
            <a:pPr algn="l">
              <a:lnSpc>
                <a:spcPts val="1960"/>
              </a:lnSpc>
              <a:spcBef>
                <a:spcPct val="0"/>
              </a:spcBef>
            </a:pPr>
            <a:r>
              <a:rPr lang="en-US" sz="1400" b="1" u="none" strike="noStrike">
                <a:solidFill>
                  <a:srgbClr val="F0FBFE">
                    <a:alpha val="80000"/>
                  </a:srgbClr>
                </a:solidFill>
                <a:latin typeface="TT Norms Bold"/>
                <a:ea typeface="TT Norms Bold"/>
                <a:cs typeface="TT Norms Bold"/>
                <a:sym typeface="TT Norms Bold"/>
              </a:rPr>
              <a:t>Format</a:t>
            </a:r>
            <a:r>
              <a:rPr lang="en-US" sz="1400" u="none" strike="noStrike">
                <a:solidFill>
                  <a:srgbClr val="F0FBFE">
                    <a:alpha val="80000"/>
                  </a:srgbClr>
                </a:solidFill>
                <a:latin typeface="TT Norms"/>
                <a:ea typeface="TT Norms"/>
                <a:cs typeface="TT Norms"/>
                <a:sym typeface="TT Norms"/>
              </a:rPr>
              <a:t>: Case studies, video demos, blog, founder insights on LinkedIn</a:t>
            </a:r>
          </a:p>
        </p:txBody>
      </p:sp>
      <p:sp>
        <p:nvSpPr>
          <p:cNvPr id="32" name="TextBox 32"/>
          <p:cNvSpPr txBox="1"/>
          <p:nvPr/>
        </p:nvSpPr>
        <p:spPr>
          <a:xfrm>
            <a:off x="14435627" y="5114925"/>
            <a:ext cx="2170843" cy="2221865"/>
          </a:xfrm>
          <a:prstGeom prst="rect">
            <a:avLst/>
          </a:prstGeom>
        </p:spPr>
        <p:txBody>
          <a:bodyPr lIns="0" tIns="0" rIns="0" bIns="0" rtlCol="0" anchor="t">
            <a:spAutoFit/>
          </a:bodyPr>
          <a:lstStyle/>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Sponsor or demo at local events:</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Accounting &amp; Finance Show Asia, SFF x SWITCH, SMEICC</a:t>
            </a:r>
          </a:p>
          <a:p>
            <a:pPr marL="302261" lvl="1" indent="-151130" algn="l">
              <a:lnSpc>
                <a:spcPts val="1960"/>
              </a:lnSpc>
              <a:spcBef>
                <a:spcPct val="0"/>
              </a:spcBef>
              <a:buFont typeface="Arial"/>
              <a:buChar char="•"/>
            </a:pPr>
            <a:r>
              <a:rPr lang="en-US" sz="1400" u="none" strike="noStrike">
                <a:solidFill>
                  <a:srgbClr val="F0FBFE">
                    <a:alpha val="80000"/>
                  </a:srgbClr>
                </a:solidFill>
                <a:latin typeface="TT Norms"/>
                <a:ea typeface="TT Norms"/>
                <a:cs typeface="TT Norms"/>
                <a:sym typeface="TT Norms"/>
              </a:rPr>
              <a:t>Set up a “Cash Flow Checkpoint” booth for real-time diagnostic demo</a:t>
            </a:r>
          </a:p>
        </p:txBody>
      </p:sp>
      <p:sp>
        <p:nvSpPr>
          <p:cNvPr id="33" name="TextBox 33"/>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34" name="TextBox 34"/>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35" name="TextBox 35"/>
          <p:cNvSpPr txBox="1"/>
          <p:nvPr/>
        </p:nvSpPr>
        <p:spPr>
          <a:xfrm>
            <a:off x="1028700" y="9419589"/>
            <a:ext cx="3536702"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13 -  Promotional Strategy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grpSp>
        <p:nvGrpSpPr>
          <p:cNvPr id="5" name="Group 5"/>
          <p:cNvGrpSpPr/>
          <p:nvPr/>
        </p:nvGrpSpPr>
        <p:grpSpPr>
          <a:xfrm>
            <a:off x="8395436" y="1552575"/>
            <a:ext cx="8863864" cy="4063686"/>
            <a:chOff x="0" y="0"/>
            <a:chExt cx="2334516" cy="1070271"/>
          </a:xfrm>
        </p:grpSpPr>
        <p:sp>
          <p:nvSpPr>
            <p:cNvPr id="6" name="Freeform 6"/>
            <p:cNvSpPr/>
            <p:nvPr/>
          </p:nvSpPr>
          <p:spPr>
            <a:xfrm>
              <a:off x="0" y="0"/>
              <a:ext cx="2334516" cy="1070271"/>
            </a:xfrm>
            <a:custGeom>
              <a:avLst/>
              <a:gdLst/>
              <a:ahLst/>
              <a:cxnLst/>
              <a:rect l="l" t="t" r="r" b="b"/>
              <a:pathLst>
                <a:path w="2334516" h="1070271">
                  <a:moveTo>
                    <a:pt x="21836" y="0"/>
                  </a:moveTo>
                  <a:lnTo>
                    <a:pt x="2312680" y="0"/>
                  </a:lnTo>
                  <a:cubicBezTo>
                    <a:pt x="2324739" y="0"/>
                    <a:pt x="2334516" y="9776"/>
                    <a:pt x="2334516" y="21836"/>
                  </a:cubicBezTo>
                  <a:lnTo>
                    <a:pt x="2334516" y="1048436"/>
                  </a:lnTo>
                  <a:cubicBezTo>
                    <a:pt x="2334516" y="1060495"/>
                    <a:pt x="2324739" y="1070271"/>
                    <a:pt x="2312680" y="1070271"/>
                  </a:cubicBezTo>
                  <a:lnTo>
                    <a:pt x="21836" y="1070271"/>
                  </a:lnTo>
                  <a:cubicBezTo>
                    <a:pt x="9776" y="1070271"/>
                    <a:pt x="0" y="1060495"/>
                    <a:pt x="0" y="1048436"/>
                  </a:cubicBezTo>
                  <a:lnTo>
                    <a:pt x="0" y="21836"/>
                  </a:lnTo>
                  <a:cubicBezTo>
                    <a:pt x="0" y="9776"/>
                    <a:pt x="9776" y="0"/>
                    <a:pt x="21836"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7" name="TextBox 7"/>
            <p:cNvSpPr txBox="1"/>
            <p:nvPr/>
          </p:nvSpPr>
          <p:spPr>
            <a:xfrm>
              <a:off x="0" y="-28575"/>
              <a:ext cx="2334516" cy="109884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395436" y="5899614"/>
            <a:ext cx="8863864" cy="3872401"/>
            <a:chOff x="0" y="0"/>
            <a:chExt cx="2334516" cy="1019892"/>
          </a:xfrm>
        </p:grpSpPr>
        <p:sp>
          <p:nvSpPr>
            <p:cNvPr id="9" name="Freeform 9"/>
            <p:cNvSpPr/>
            <p:nvPr/>
          </p:nvSpPr>
          <p:spPr>
            <a:xfrm>
              <a:off x="0" y="0"/>
              <a:ext cx="2334516" cy="1019892"/>
            </a:xfrm>
            <a:custGeom>
              <a:avLst/>
              <a:gdLst/>
              <a:ahLst/>
              <a:cxnLst/>
              <a:rect l="l" t="t" r="r" b="b"/>
              <a:pathLst>
                <a:path w="2334516" h="1019892">
                  <a:moveTo>
                    <a:pt x="21836" y="0"/>
                  </a:moveTo>
                  <a:lnTo>
                    <a:pt x="2312680" y="0"/>
                  </a:lnTo>
                  <a:cubicBezTo>
                    <a:pt x="2324739" y="0"/>
                    <a:pt x="2334516" y="9776"/>
                    <a:pt x="2334516" y="21836"/>
                  </a:cubicBezTo>
                  <a:lnTo>
                    <a:pt x="2334516" y="998056"/>
                  </a:lnTo>
                  <a:cubicBezTo>
                    <a:pt x="2334516" y="1010115"/>
                    <a:pt x="2324739" y="1019892"/>
                    <a:pt x="2312680" y="1019892"/>
                  </a:cubicBezTo>
                  <a:lnTo>
                    <a:pt x="21836" y="1019892"/>
                  </a:lnTo>
                  <a:cubicBezTo>
                    <a:pt x="16044" y="1019892"/>
                    <a:pt x="10490" y="1017591"/>
                    <a:pt x="6396" y="1013496"/>
                  </a:cubicBezTo>
                  <a:cubicBezTo>
                    <a:pt x="2301" y="1009401"/>
                    <a:pt x="0" y="1003847"/>
                    <a:pt x="0" y="998056"/>
                  </a:cubicBezTo>
                  <a:lnTo>
                    <a:pt x="0" y="21836"/>
                  </a:lnTo>
                  <a:cubicBezTo>
                    <a:pt x="0" y="9776"/>
                    <a:pt x="9776" y="0"/>
                    <a:pt x="21836"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10" name="TextBox 10"/>
            <p:cNvSpPr txBox="1"/>
            <p:nvPr/>
          </p:nvSpPr>
          <p:spPr>
            <a:xfrm>
              <a:off x="0" y="-28575"/>
              <a:ext cx="2334516" cy="104846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396620" y="1552575"/>
            <a:ext cx="8862680" cy="4063686"/>
            <a:chOff x="0" y="0"/>
            <a:chExt cx="2334204" cy="1070271"/>
          </a:xfrm>
        </p:grpSpPr>
        <p:sp>
          <p:nvSpPr>
            <p:cNvPr id="12" name="Freeform 12"/>
            <p:cNvSpPr/>
            <p:nvPr/>
          </p:nvSpPr>
          <p:spPr>
            <a:xfrm>
              <a:off x="0" y="0"/>
              <a:ext cx="2334204" cy="1070271"/>
            </a:xfrm>
            <a:custGeom>
              <a:avLst/>
              <a:gdLst/>
              <a:ahLst/>
              <a:cxnLst/>
              <a:rect l="l" t="t" r="r" b="b"/>
              <a:pathLst>
                <a:path w="2334204" h="1070271">
                  <a:moveTo>
                    <a:pt x="21839" y="0"/>
                  </a:moveTo>
                  <a:lnTo>
                    <a:pt x="2312365" y="0"/>
                  </a:lnTo>
                  <a:cubicBezTo>
                    <a:pt x="2324426" y="0"/>
                    <a:pt x="2334204" y="9777"/>
                    <a:pt x="2334204" y="21839"/>
                  </a:cubicBezTo>
                  <a:lnTo>
                    <a:pt x="2334204" y="1048433"/>
                  </a:lnTo>
                  <a:cubicBezTo>
                    <a:pt x="2334204" y="1054225"/>
                    <a:pt x="2331903" y="1059779"/>
                    <a:pt x="2327808" y="1063875"/>
                  </a:cubicBezTo>
                  <a:cubicBezTo>
                    <a:pt x="2323712" y="1067970"/>
                    <a:pt x="2318157" y="1070271"/>
                    <a:pt x="2312365" y="1070271"/>
                  </a:cubicBezTo>
                  <a:lnTo>
                    <a:pt x="21839" y="1070271"/>
                  </a:lnTo>
                  <a:cubicBezTo>
                    <a:pt x="9777" y="1070271"/>
                    <a:pt x="0" y="1060494"/>
                    <a:pt x="0" y="1048433"/>
                  </a:cubicBezTo>
                  <a:lnTo>
                    <a:pt x="0" y="21839"/>
                  </a:lnTo>
                  <a:cubicBezTo>
                    <a:pt x="0" y="16047"/>
                    <a:pt x="2301" y="10492"/>
                    <a:pt x="6396" y="6396"/>
                  </a:cubicBezTo>
                  <a:cubicBezTo>
                    <a:pt x="10492" y="2301"/>
                    <a:pt x="16047" y="0"/>
                    <a:pt x="21839"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3" name="TextBox 13"/>
            <p:cNvSpPr txBox="1"/>
            <p:nvPr/>
          </p:nvSpPr>
          <p:spPr>
            <a:xfrm>
              <a:off x="0" y="-28575"/>
              <a:ext cx="2334204" cy="109884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396620" y="5899614"/>
            <a:ext cx="8862680" cy="3872401"/>
            <a:chOff x="0" y="0"/>
            <a:chExt cx="2334204" cy="1019892"/>
          </a:xfrm>
        </p:grpSpPr>
        <p:sp>
          <p:nvSpPr>
            <p:cNvPr id="15" name="Freeform 15"/>
            <p:cNvSpPr/>
            <p:nvPr/>
          </p:nvSpPr>
          <p:spPr>
            <a:xfrm>
              <a:off x="0" y="0"/>
              <a:ext cx="2334204" cy="1019892"/>
            </a:xfrm>
            <a:custGeom>
              <a:avLst/>
              <a:gdLst/>
              <a:ahLst/>
              <a:cxnLst/>
              <a:rect l="l" t="t" r="r" b="b"/>
              <a:pathLst>
                <a:path w="2334204" h="1019892">
                  <a:moveTo>
                    <a:pt x="21839" y="0"/>
                  </a:moveTo>
                  <a:lnTo>
                    <a:pt x="2312365" y="0"/>
                  </a:lnTo>
                  <a:cubicBezTo>
                    <a:pt x="2324426" y="0"/>
                    <a:pt x="2334204" y="9777"/>
                    <a:pt x="2334204" y="21839"/>
                  </a:cubicBezTo>
                  <a:lnTo>
                    <a:pt x="2334204" y="998053"/>
                  </a:lnTo>
                  <a:cubicBezTo>
                    <a:pt x="2334204" y="1003845"/>
                    <a:pt x="2331903" y="1009400"/>
                    <a:pt x="2327808" y="1013495"/>
                  </a:cubicBezTo>
                  <a:cubicBezTo>
                    <a:pt x="2323712" y="1017591"/>
                    <a:pt x="2318157" y="1019892"/>
                    <a:pt x="2312365" y="1019892"/>
                  </a:cubicBezTo>
                  <a:lnTo>
                    <a:pt x="21839" y="1019892"/>
                  </a:lnTo>
                  <a:cubicBezTo>
                    <a:pt x="16047" y="1019892"/>
                    <a:pt x="10492" y="1017591"/>
                    <a:pt x="6396" y="1013495"/>
                  </a:cubicBezTo>
                  <a:cubicBezTo>
                    <a:pt x="2301" y="1009400"/>
                    <a:pt x="0" y="1003845"/>
                    <a:pt x="0" y="998053"/>
                  </a:cubicBezTo>
                  <a:lnTo>
                    <a:pt x="0" y="21839"/>
                  </a:lnTo>
                  <a:cubicBezTo>
                    <a:pt x="0" y="16047"/>
                    <a:pt x="2301" y="10492"/>
                    <a:pt x="6396" y="6396"/>
                  </a:cubicBezTo>
                  <a:cubicBezTo>
                    <a:pt x="10492" y="2301"/>
                    <a:pt x="16047" y="0"/>
                    <a:pt x="21839"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6" name="TextBox 16"/>
            <p:cNvSpPr txBox="1"/>
            <p:nvPr/>
          </p:nvSpPr>
          <p:spPr>
            <a:xfrm>
              <a:off x="0" y="-28575"/>
              <a:ext cx="2334204" cy="104846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396620" y="2020443"/>
            <a:ext cx="4605725" cy="688875"/>
            <a:chOff x="0" y="0"/>
            <a:chExt cx="5113869" cy="764878"/>
          </a:xfrm>
        </p:grpSpPr>
        <p:sp>
          <p:nvSpPr>
            <p:cNvPr id="18" name="Freeform 18"/>
            <p:cNvSpPr/>
            <p:nvPr/>
          </p:nvSpPr>
          <p:spPr>
            <a:xfrm>
              <a:off x="0" y="0"/>
              <a:ext cx="5113869" cy="764878"/>
            </a:xfrm>
            <a:custGeom>
              <a:avLst/>
              <a:gdLst/>
              <a:ahLst/>
              <a:cxnLst/>
              <a:rect l="l" t="t" r="r" b="b"/>
              <a:pathLst>
                <a:path w="5113869" h="764878">
                  <a:moveTo>
                    <a:pt x="20171" y="0"/>
                  </a:moveTo>
                  <a:lnTo>
                    <a:pt x="5093698" y="0"/>
                  </a:lnTo>
                  <a:cubicBezTo>
                    <a:pt x="5099047" y="0"/>
                    <a:pt x="5104178" y="2125"/>
                    <a:pt x="5107961" y="5908"/>
                  </a:cubicBezTo>
                  <a:cubicBezTo>
                    <a:pt x="5111744" y="9691"/>
                    <a:pt x="5113869" y="14821"/>
                    <a:pt x="5113869" y="20171"/>
                  </a:cubicBezTo>
                  <a:lnTo>
                    <a:pt x="5113869" y="744707"/>
                  </a:lnTo>
                  <a:cubicBezTo>
                    <a:pt x="5113869" y="750057"/>
                    <a:pt x="5111744" y="755187"/>
                    <a:pt x="5107961" y="758970"/>
                  </a:cubicBezTo>
                  <a:cubicBezTo>
                    <a:pt x="5104178" y="762753"/>
                    <a:pt x="5099047" y="764878"/>
                    <a:pt x="5093698" y="764878"/>
                  </a:cubicBezTo>
                  <a:lnTo>
                    <a:pt x="20171" y="764878"/>
                  </a:lnTo>
                  <a:cubicBezTo>
                    <a:pt x="14821" y="764878"/>
                    <a:pt x="9691" y="762753"/>
                    <a:pt x="5908" y="758970"/>
                  </a:cubicBezTo>
                  <a:cubicBezTo>
                    <a:pt x="2125" y="755187"/>
                    <a:pt x="0" y="750057"/>
                    <a:pt x="0" y="744707"/>
                  </a:cubicBezTo>
                  <a:lnTo>
                    <a:pt x="0" y="20171"/>
                  </a:lnTo>
                  <a:cubicBezTo>
                    <a:pt x="0" y="14821"/>
                    <a:pt x="2125" y="9691"/>
                    <a:pt x="5908" y="5908"/>
                  </a:cubicBezTo>
                  <a:cubicBezTo>
                    <a:pt x="9691" y="2125"/>
                    <a:pt x="14821" y="0"/>
                    <a:pt x="20171" y="0"/>
                  </a:cubicBezTo>
                  <a:close/>
                </a:path>
              </a:pathLst>
            </a:custGeom>
            <a:solidFill>
              <a:srgbClr val="FFFFFF">
                <a:alpha val="80000"/>
              </a:srgbClr>
            </a:solidFill>
            <a:ln cap="sq">
              <a:noFill/>
              <a:prstDash val="solid"/>
              <a:miter/>
            </a:ln>
          </p:spPr>
          <p:txBody>
            <a:bodyPr/>
            <a:lstStyle/>
            <a:p>
              <a:endParaRPr lang="en-US"/>
            </a:p>
          </p:txBody>
        </p:sp>
        <p:sp>
          <p:nvSpPr>
            <p:cNvPr id="19" name="TextBox 19"/>
            <p:cNvSpPr txBox="1"/>
            <p:nvPr/>
          </p:nvSpPr>
          <p:spPr>
            <a:xfrm>
              <a:off x="0" y="-38100"/>
              <a:ext cx="5113869" cy="802978"/>
            </a:xfrm>
            <a:prstGeom prst="rect">
              <a:avLst/>
            </a:prstGeom>
          </p:spPr>
          <p:txBody>
            <a:bodyPr lIns="38408" tIns="38408" rIns="38408" bIns="38408" rtlCol="0" anchor="ctr"/>
            <a:lstStyle/>
            <a:p>
              <a:pPr algn="ctr">
                <a:lnSpc>
                  <a:spcPts val="2011"/>
                </a:lnSpc>
              </a:pPr>
              <a:endParaRPr/>
            </a:p>
          </p:txBody>
        </p:sp>
      </p:grpSp>
      <p:sp>
        <p:nvSpPr>
          <p:cNvPr id="20" name="TextBox 20"/>
          <p:cNvSpPr txBox="1"/>
          <p:nvPr/>
        </p:nvSpPr>
        <p:spPr>
          <a:xfrm>
            <a:off x="8467796" y="2095640"/>
            <a:ext cx="4534548" cy="481330"/>
          </a:xfrm>
          <a:prstGeom prst="rect">
            <a:avLst/>
          </a:prstGeom>
        </p:spPr>
        <p:txBody>
          <a:bodyPr lIns="0" tIns="0" rIns="0" bIns="0" rtlCol="0" anchor="t">
            <a:spAutoFit/>
          </a:bodyPr>
          <a:lstStyle/>
          <a:p>
            <a:pPr algn="l">
              <a:lnSpc>
                <a:spcPts val="3919"/>
              </a:lnSpc>
              <a:spcBef>
                <a:spcPct val="0"/>
              </a:spcBef>
            </a:pPr>
            <a:r>
              <a:rPr lang="en-US" sz="2799" b="1">
                <a:solidFill>
                  <a:srgbClr val="003049"/>
                </a:solidFill>
                <a:latin typeface="TT Norms Bold"/>
                <a:ea typeface="TT Norms Bold"/>
                <a:cs typeface="TT Norms Bold"/>
                <a:sym typeface="TT Norms Bold"/>
              </a:rPr>
              <a:t>Subscription-Based Model</a:t>
            </a:r>
          </a:p>
        </p:txBody>
      </p:sp>
      <p:grpSp>
        <p:nvGrpSpPr>
          <p:cNvPr id="21" name="Group 21"/>
          <p:cNvGrpSpPr/>
          <p:nvPr/>
        </p:nvGrpSpPr>
        <p:grpSpPr>
          <a:xfrm>
            <a:off x="8396620" y="6367481"/>
            <a:ext cx="4605725" cy="688875"/>
            <a:chOff x="0" y="0"/>
            <a:chExt cx="5113869" cy="764878"/>
          </a:xfrm>
        </p:grpSpPr>
        <p:sp>
          <p:nvSpPr>
            <p:cNvPr id="22" name="Freeform 22"/>
            <p:cNvSpPr/>
            <p:nvPr/>
          </p:nvSpPr>
          <p:spPr>
            <a:xfrm>
              <a:off x="0" y="0"/>
              <a:ext cx="5113869" cy="764878"/>
            </a:xfrm>
            <a:custGeom>
              <a:avLst/>
              <a:gdLst/>
              <a:ahLst/>
              <a:cxnLst/>
              <a:rect l="l" t="t" r="r" b="b"/>
              <a:pathLst>
                <a:path w="5113869" h="764878">
                  <a:moveTo>
                    <a:pt x="20171" y="0"/>
                  </a:moveTo>
                  <a:lnTo>
                    <a:pt x="5093698" y="0"/>
                  </a:lnTo>
                  <a:cubicBezTo>
                    <a:pt x="5099047" y="0"/>
                    <a:pt x="5104178" y="2125"/>
                    <a:pt x="5107961" y="5908"/>
                  </a:cubicBezTo>
                  <a:cubicBezTo>
                    <a:pt x="5111744" y="9691"/>
                    <a:pt x="5113869" y="14821"/>
                    <a:pt x="5113869" y="20171"/>
                  </a:cubicBezTo>
                  <a:lnTo>
                    <a:pt x="5113869" y="744707"/>
                  </a:lnTo>
                  <a:cubicBezTo>
                    <a:pt x="5113869" y="750057"/>
                    <a:pt x="5111744" y="755187"/>
                    <a:pt x="5107961" y="758970"/>
                  </a:cubicBezTo>
                  <a:cubicBezTo>
                    <a:pt x="5104178" y="762753"/>
                    <a:pt x="5099047" y="764878"/>
                    <a:pt x="5093698" y="764878"/>
                  </a:cubicBezTo>
                  <a:lnTo>
                    <a:pt x="20171" y="764878"/>
                  </a:lnTo>
                  <a:cubicBezTo>
                    <a:pt x="14821" y="764878"/>
                    <a:pt x="9691" y="762753"/>
                    <a:pt x="5908" y="758970"/>
                  </a:cubicBezTo>
                  <a:cubicBezTo>
                    <a:pt x="2125" y="755187"/>
                    <a:pt x="0" y="750057"/>
                    <a:pt x="0" y="744707"/>
                  </a:cubicBezTo>
                  <a:lnTo>
                    <a:pt x="0" y="20171"/>
                  </a:lnTo>
                  <a:cubicBezTo>
                    <a:pt x="0" y="14821"/>
                    <a:pt x="2125" y="9691"/>
                    <a:pt x="5908" y="5908"/>
                  </a:cubicBezTo>
                  <a:cubicBezTo>
                    <a:pt x="9691" y="2125"/>
                    <a:pt x="14821" y="0"/>
                    <a:pt x="20171" y="0"/>
                  </a:cubicBezTo>
                  <a:close/>
                </a:path>
              </a:pathLst>
            </a:custGeom>
            <a:solidFill>
              <a:srgbClr val="FFFFFF">
                <a:alpha val="80000"/>
              </a:srgbClr>
            </a:solidFill>
            <a:ln cap="sq">
              <a:noFill/>
              <a:prstDash val="solid"/>
              <a:miter/>
            </a:ln>
          </p:spPr>
          <p:txBody>
            <a:bodyPr/>
            <a:lstStyle/>
            <a:p>
              <a:endParaRPr lang="en-US"/>
            </a:p>
          </p:txBody>
        </p:sp>
        <p:sp>
          <p:nvSpPr>
            <p:cNvPr id="23" name="TextBox 23"/>
            <p:cNvSpPr txBox="1"/>
            <p:nvPr/>
          </p:nvSpPr>
          <p:spPr>
            <a:xfrm>
              <a:off x="0" y="-38100"/>
              <a:ext cx="5113869" cy="802978"/>
            </a:xfrm>
            <a:prstGeom prst="rect">
              <a:avLst/>
            </a:prstGeom>
          </p:spPr>
          <p:txBody>
            <a:bodyPr lIns="38408" tIns="38408" rIns="38408" bIns="38408" rtlCol="0" anchor="ctr"/>
            <a:lstStyle/>
            <a:p>
              <a:pPr algn="ctr">
                <a:lnSpc>
                  <a:spcPts val="2011"/>
                </a:lnSpc>
              </a:pPr>
              <a:endParaRPr/>
            </a:p>
          </p:txBody>
        </p:sp>
      </p:grpSp>
      <p:sp>
        <p:nvSpPr>
          <p:cNvPr id="24" name="TextBox 24"/>
          <p:cNvSpPr txBox="1"/>
          <p:nvPr/>
        </p:nvSpPr>
        <p:spPr>
          <a:xfrm>
            <a:off x="8467796" y="6442679"/>
            <a:ext cx="4145129" cy="481330"/>
          </a:xfrm>
          <a:prstGeom prst="rect">
            <a:avLst/>
          </a:prstGeom>
        </p:spPr>
        <p:txBody>
          <a:bodyPr lIns="0" tIns="0" rIns="0" bIns="0" rtlCol="0" anchor="t">
            <a:spAutoFit/>
          </a:bodyPr>
          <a:lstStyle/>
          <a:p>
            <a:pPr algn="l">
              <a:lnSpc>
                <a:spcPts val="3919"/>
              </a:lnSpc>
              <a:spcBef>
                <a:spcPct val="0"/>
              </a:spcBef>
            </a:pPr>
            <a:r>
              <a:rPr lang="en-US" sz="2799" b="1">
                <a:solidFill>
                  <a:srgbClr val="003049"/>
                </a:solidFill>
                <a:latin typeface="TT Norms Bold"/>
                <a:ea typeface="TT Norms Bold"/>
                <a:cs typeface="TT Norms Bold"/>
                <a:sym typeface="TT Norms Bold"/>
              </a:rPr>
              <a:t>Full System Deployment</a:t>
            </a:r>
          </a:p>
        </p:txBody>
      </p:sp>
      <p:sp>
        <p:nvSpPr>
          <p:cNvPr id="25" name="TextBox 25"/>
          <p:cNvSpPr txBox="1"/>
          <p:nvPr/>
        </p:nvSpPr>
        <p:spPr>
          <a:xfrm>
            <a:off x="1028700" y="4048125"/>
            <a:ext cx="6589663" cy="2190750"/>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Pricing and Distribution</a:t>
            </a:r>
          </a:p>
        </p:txBody>
      </p:sp>
      <p:grpSp>
        <p:nvGrpSpPr>
          <p:cNvPr id="26" name="Group 26"/>
          <p:cNvGrpSpPr/>
          <p:nvPr/>
        </p:nvGrpSpPr>
        <p:grpSpPr>
          <a:xfrm>
            <a:off x="-3602134" y="3605423"/>
            <a:ext cx="7720045" cy="772004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FFFFF">
                  <a:alpha val="15686"/>
                </a:srgbClr>
              </a:solidFill>
              <a:prstDash val="solid"/>
              <a:miter/>
            </a:ln>
          </p:spPr>
          <p:txBody>
            <a:bodyPr/>
            <a:lstStyle/>
            <a:p>
              <a:endParaRPr lang="en-US"/>
            </a:p>
          </p:txBody>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028700" y="6205884"/>
            <a:ext cx="2109041" cy="461010"/>
          </a:xfrm>
          <a:prstGeom prst="rect">
            <a:avLst/>
          </a:prstGeom>
        </p:spPr>
        <p:txBody>
          <a:bodyPr lIns="0" tIns="0" rIns="0" bIns="0" rtlCol="0" anchor="t">
            <a:spAutoFit/>
          </a:bodyPr>
          <a:lstStyle/>
          <a:p>
            <a:pPr algn="l">
              <a:lnSpc>
                <a:spcPts val="3600"/>
              </a:lnSpc>
            </a:pPr>
            <a:r>
              <a:rPr lang="en-US" sz="2400" b="1">
                <a:solidFill>
                  <a:srgbClr val="F0FBFE">
                    <a:alpha val="80000"/>
                  </a:srgbClr>
                </a:solidFill>
                <a:latin typeface="Poppins Semi-Bold"/>
                <a:ea typeface="Poppins Semi-Bold"/>
                <a:cs typeface="Poppins Semi-Bold"/>
                <a:sym typeface="Poppins Semi-Bold"/>
              </a:rPr>
              <a:t>Hybrid Model</a:t>
            </a:r>
          </a:p>
        </p:txBody>
      </p:sp>
      <p:sp>
        <p:nvSpPr>
          <p:cNvPr id="30" name="TextBox 30"/>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31" name="TextBox 31"/>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32" name="TextBox 32"/>
          <p:cNvSpPr txBox="1"/>
          <p:nvPr/>
        </p:nvSpPr>
        <p:spPr>
          <a:xfrm>
            <a:off x="1028700" y="9419589"/>
            <a:ext cx="3797560"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14 -  Pricing and Distribution</a:t>
            </a:r>
          </a:p>
        </p:txBody>
      </p:sp>
      <p:sp>
        <p:nvSpPr>
          <p:cNvPr id="33" name="TextBox 33"/>
          <p:cNvSpPr txBox="1"/>
          <p:nvPr/>
        </p:nvSpPr>
        <p:spPr>
          <a:xfrm>
            <a:off x="8921941" y="3113072"/>
            <a:ext cx="8044635" cy="2221865"/>
          </a:xfrm>
          <a:prstGeom prst="rect">
            <a:avLst/>
          </a:prstGeom>
        </p:spPr>
        <p:txBody>
          <a:bodyPr lIns="0" tIns="0" rIns="0" bIns="0" rtlCol="0" anchor="t">
            <a:spAutoFit/>
          </a:bodyPr>
          <a:lstStyle/>
          <a:p>
            <a:pPr algn="l">
              <a:lnSpc>
                <a:spcPts val="1960"/>
              </a:lnSpc>
              <a:spcBef>
                <a:spcPct val="0"/>
              </a:spcBef>
            </a:pPr>
            <a:r>
              <a:rPr lang="en-US" sz="1400" b="1">
                <a:solidFill>
                  <a:srgbClr val="FFFFFF"/>
                </a:solidFill>
                <a:latin typeface="TT Norms Bold"/>
                <a:ea typeface="TT Norms Bold"/>
                <a:cs typeface="TT Norms Bold"/>
                <a:sym typeface="TT Norms Bold"/>
              </a:rPr>
              <a:t>Target</a:t>
            </a:r>
            <a:r>
              <a:rPr lang="en-US" sz="1400">
                <a:solidFill>
                  <a:srgbClr val="FFFFFF"/>
                </a:solidFill>
                <a:latin typeface="TT Norms"/>
                <a:ea typeface="TT Norms"/>
                <a:cs typeface="TT Norms"/>
                <a:sym typeface="TT Norms"/>
              </a:rPr>
              <a:t>: Small to mid-sized companies (&lt;50 employees) with limited internal tech capability</a:t>
            </a:r>
          </a:p>
          <a:p>
            <a:pPr algn="l">
              <a:lnSpc>
                <a:spcPts val="1960"/>
              </a:lnSpc>
              <a:spcBef>
                <a:spcPct val="0"/>
              </a:spcBef>
            </a:pPr>
            <a:r>
              <a:rPr lang="en-US" sz="1400" b="1">
                <a:solidFill>
                  <a:srgbClr val="FFFFFF"/>
                </a:solidFill>
                <a:latin typeface="TT Norms Bold"/>
                <a:ea typeface="TT Norms Bold"/>
                <a:cs typeface="TT Norms Bold"/>
                <a:sym typeface="TT Norms Bold"/>
              </a:rPr>
              <a:t>Model</a:t>
            </a:r>
            <a:r>
              <a:rPr lang="en-US" sz="1400">
                <a:solidFill>
                  <a:srgbClr val="FFFFFF"/>
                </a:solidFill>
                <a:latin typeface="TT Norms"/>
                <a:ea typeface="TT Norms"/>
                <a:cs typeface="TT Norms"/>
                <a:sym typeface="TT Norms"/>
              </a:rPr>
              <a:t>: Cloud-hosted SaaS platform (monthly/ annual plans)</a:t>
            </a:r>
          </a:p>
          <a:p>
            <a:pPr algn="l">
              <a:lnSpc>
                <a:spcPts val="1960"/>
              </a:lnSpc>
              <a:spcBef>
                <a:spcPct val="0"/>
              </a:spcBef>
            </a:pPr>
            <a:r>
              <a:rPr lang="en-US" sz="1400" b="1">
                <a:solidFill>
                  <a:srgbClr val="FFFFFF"/>
                </a:solidFill>
                <a:latin typeface="TT Norms Bold"/>
                <a:ea typeface="TT Norms Bold"/>
                <a:cs typeface="TT Norms Bold"/>
                <a:sym typeface="TT Norms Bold"/>
              </a:rPr>
              <a:t>Tiers</a:t>
            </a:r>
            <a:r>
              <a:rPr lang="en-US" sz="1400">
                <a:solidFill>
                  <a:srgbClr val="FFFFFF"/>
                </a:solidFill>
                <a:latin typeface="TT Norms"/>
                <a:ea typeface="TT Norms"/>
                <a:cs typeface="TT Norms"/>
                <a:sym typeface="TT Norms"/>
              </a:rPr>
              <a:t>:</a:t>
            </a:r>
          </a:p>
          <a:p>
            <a:pPr marL="302262" lvl="1" indent="-151131" algn="l">
              <a:lnSpc>
                <a:spcPts val="1960"/>
              </a:lnSpc>
              <a:buFont typeface="Arial"/>
              <a:buChar char="•"/>
            </a:pPr>
            <a:r>
              <a:rPr lang="en-US" sz="1400">
                <a:solidFill>
                  <a:srgbClr val="FFFFFF"/>
                </a:solidFill>
                <a:latin typeface="TT Norms"/>
                <a:ea typeface="TT Norms"/>
                <a:cs typeface="TT Norms"/>
                <a:sym typeface="TT Norms"/>
              </a:rPr>
              <a:t>Starter (S$39/month): Up to 200 invoices, full analytics dashboard + alerts</a:t>
            </a:r>
          </a:p>
          <a:p>
            <a:pPr marL="302262" lvl="1" indent="-151131" algn="l">
              <a:lnSpc>
                <a:spcPts val="1960"/>
              </a:lnSpc>
              <a:buFont typeface="Arial"/>
              <a:buChar char="•"/>
            </a:pPr>
            <a:r>
              <a:rPr lang="en-US" sz="1400">
                <a:solidFill>
                  <a:srgbClr val="FFFFFF"/>
                </a:solidFill>
                <a:latin typeface="TT Norms"/>
                <a:ea typeface="TT Norms"/>
                <a:cs typeface="TT Norms"/>
                <a:sym typeface="TT Norms"/>
              </a:rPr>
              <a:t>Growth (S$69/month): Starter + Unlimited uploads, AI forecasting, contextual chatbot</a:t>
            </a:r>
          </a:p>
          <a:p>
            <a:pPr marL="302262" lvl="1" indent="-151131" algn="l">
              <a:lnSpc>
                <a:spcPts val="1960"/>
              </a:lnSpc>
              <a:buFont typeface="Arial"/>
              <a:buChar char="•"/>
            </a:pPr>
            <a:r>
              <a:rPr lang="en-US" sz="1400">
                <a:solidFill>
                  <a:srgbClr val="FFFFFF"/>
                </a:solidFill>
                <a:latin typeface="TT Norms"/>
                <a:ea typeface="TT Norms"/>
                <a:cs typeface="TT Norms"/>
                <a:sym typeface="TT Norms"/>
              </a:rPr>
              <a:t>Pro (S$119/month): Growth + Includes integrations, team access, AI Agents</a:t>
            </a:r>
          </a:p>
          <a:p>
            <a:pPr algn="l">
              <a:lnSpc>
                <a:spcPts val="1960"/>
              </a:lnSpc>
              <a:spcBef>
                <a:spcPct val="0"/>
              </a:spcBef>
            </a:pPr>
            <a:endParaRPr lang="en-US" sz="1400">
              <a:solidFill>
                <a:srgbClr val="FFFFFF"/>
              </a:solidFill>
              <a:latin typeface="TT Norms"/>
              <a:ea typeface="TT Norms"/>
              <a:cs typeface="TT Norms"/>
              <a:sym typeface="TT Norms"/>
            </a:endParaRPr>
          </a:p>
          <a:p>
            <a:pPr algn="l">
              <a:lnSpc>
                <a:spcPts val="1960"/>
              </a:lnSpc>
              <a:spcBef>
                <a:spcPct val="0"/>
              </a:spcBef>
            </a:pPr>
            <a:r>
              <a:rPr lang="en-US" sz="1400" b="1">
                <a:solidFill>
                  <a:srgbClr val="FFFFFF"/>
                </a:solidFill>
                <a:latin typeface="TT Norms Bold"/>
                <a:ea typeface="TT Norms Bold"/>
                <a:cs typeface="TT Norms Bold"/>
                <a:sym typeface="TT Norms Bold"/>
              </a:rPr>
              <a:t>Distribution</a:t>
            </a:r>
            <a:r>
              <a:rPr lang="en-US" sz="1400">
                <a:solidFill>
                  <a:srgbClr val="FFFFFF"/>
                </a:solidFill>
                <a:latin typeface="TT Norms"/>
                <a:ea typeface="TT Norms"/>
                <a:cs typeface="TT Norms"/>
                <a:sym typeface="TT Norms"/>
              </a:rPr>
              <a:t>: Available through Cashket website, SME partner platforms, and integrated marketplaces (e.g.  App Store, Playstore)</a:t>
            </a:r>
          </a:p>
        </p:txBody>
      </p:sp>
      <p:sp>
        <p:nvSpPr>
          <p:cNvPr id="34" name="TextBox 34"/>
          <p:cNvSpPr txBox="1"/>
          <p:nvPr/>
        </p:nvSpPr>
        <p:spPr>
          <a:xfrm>
            <a:off x="8921941" y="7256382"/>
            <a:ext cx="8044635" cy="2221865"/>
          </a:xfrm>
          <a:prstGeom prst="rect">
            <a:avLst/>
          </a:prstGeom>
        </p:spPr>
        <p:txBody>
          <a:bodyPr lIns="0" tIns="0" rIns="0" bIns="0" rtlCol="0" anchor="t">
            <a:spAutoFit/>
          </a:bodyPr>
          <a:lstStyle/>
          <a:p>
            <a:pPr algn="l">
              <a:lnSpc>
                <a:spcPts val="1960"/>
              </a:lnSpc>
            </a:pPr>
            <a:r>
              <a:rPr lang="en-US" sz="1400" b="1" u="none" strike="noStrike">
                <a:solidFill>
                  <a:srgbClr val="FFFFFF"/>
                </a:solidFill>
                <a:latin typeface="TT Norms Bold"/>
                <a:ea typeface="TT Norms Bold"/>
                <a:cs typeface="TT Norms Bold"/>
                <a:sym typeface="TT Norms Bold"/>
              </a:rPr>
              <a:t>Target</a:t>
            </a:r>
            <a:r>
              <a:rPr lang="en-US" sz="1400" u="none" strike="noStrike">
                <a:solidFill>
                  <a:srgbClr val="FFFFFF"/>
                </a:solidFill>
                <a:latin typeface="TT Norms"/>
                <a:ea typeface="TT Norms"/>
                <a:cs typeface="TT Norms"/>
                <a:sym typeface="TT Norms"/>
              </a:rPr>
              <a:t>: Larger enterprises or privacy-sensitive firms (&gt;= 50 employees)</a:t>
            </a:r>
          </a:p>
          <a:p>
            <a:pPr algn="l">
              <a:lnSpc>
                <a:spcPts val="1960"/>
              </a:lnSpc>
            </a:pPr>
            <a:r>
              <a:rPr lang="en-US" sz="1400" b="1" u="none" strike="noStrike">
                <a:solidFill>
                  <a:srgbClr val="FFFFFF"/>
                </a:solidFill>
                <a:latin typeface="TT Norms Bold"/>
                <a:ea typeface="TT Norms Bold"/>
                <a:cs typeface="TT Norms Bold"/>
                <a:sym typeface="TT Norms Bold"/>
              </a:rPr>
              <a:t>Model</a:t>
            </a:r>
            <a:r>
              <a:rPr lang="en-US" sz="1400" u="none" strike="noStrike">
                <a:solidFill>
                  <a:srgbClr val="FFFFFF"/>
                </a:solidFill>
                <a:latin typeface="TT Norms"/>
                <a:ea typeface="TT Norms"/>
                <a:cs typeface="TT Norms"/>
                <a:sym typeface="TT Norms"/>
              </a:rPr>
              <a:t>: One-time setup fee (S$1999) + annual maintenance (S$199) + optional model customisation</a:t>
            </a:r>
          </a:p>
          <a:p>
            <a:pPr algn="l">
              <a:lnSpc>
                <a:spcPts val="1960"/>
              </a:lnSpc>
            </a:pPr>
            <a:r>
              <a:rPr lang="en-US" sz="1400" b="1" u="none" strike="noStrike">
                <a:solidFill>
                  <a:srgbClr val="FFFFFF"/>
                </a:solidFill>
                <a:latin typeface="TT Norms Bold"/>
                <a:ea typeface="TT Norms Bold"/>
                <a:cs typeface="TT Norms Bold"/>
                <a:sym typeface="TT Norms Bold"/>
              </a:rPr>
              <a:t>What’s Included</a:t>
            </a:r>
            <a:r>
              <a:rPr lang="en-US" sz="1400" u="none" strike="noStrike">
                <a:solidFill>
                  <a:srgbClr val="FFFFFF"/>
                </a:solidFill>
                <a:latin typeface="TT Norms"/>
                <a:ea typeface="TT Norms"/>
                <a:cs typeface="TT Norms"/>
                <a:sym typeface="TT Norms"/>
              </a:rPr>
              <a:t>:</a:t>
            </a:r>
          </a:p>
          <a:p>
            <a:pPr marL="302262" lvl="1" indent="-151131" algn="l">
              <a:lnSpc>
                <a:spcPts val="1960"/>
              </a:lnSpc>
              <a:buFont typeface="Arial"/>
              <a:buChar char="•"/>
            </a:pPr>
            <a:r>
              <a:rPr lang="en-US" sz="1400" u="none" strike="noStrike">
                <a:solidFill>
                  <a:srgbClr val="FFFFFF"/>
                </a:solidFill>
                <a:latin typeface="TT Norms"/>
                <a:ea typeface="TT Norms"/>
                <a:cs typeface="TT Norms"/>
                <a:sym typeface="TT Norms"/>
              </a:rPr>
              <a:t>Full AI stack deployed on client’s hardware or dedicated secure server</a:t>
            </a:r>
          </a:p>
          <a:p>
            <a:pPr marL="302262" lvl="1" indent="-151131" algn="l">
              <a:lnSpc>
                <a:spcPts val="1960"/>
              </a:lnSpc>
              <a:buFont typeface="Arial"/>
              <a:buChar char="•"/>
            </a:pPr>
            <a:r>
              <a:rPr lang="en-US" sz="1400" u="none" strike="noStrike">
                <a:solidFill>
                  <a:srgbClr val="FFFFFF"/>
                </a:solidFill>
                <a:latin typeface="TT Norms"/>
                <a:ea typeface="TT Norms"/>
                <a:cs typeface="TT Norms"/>
                <a:sym typeface="TT Norms"/>
              </a:rPr>
              <a:t>Client data never leaves their environment</a:t>
            </a:r>
          </a:p>
          <a:p>
            <a:pPr marL="302262" lvl="1" indent="-151131" algn="l">
              <a:lnSpc>
                <a:spcPts val="1960"/>
              </a:lnSpc>
              <a:buFont typeface="Arial"/>
              <a:buChar char="•"/>
            </a:pPr>
            <a:r>
              <a:rPr lang="en-US" sz="1400" u="none" strike="noStrike">
                <a:solidFill>
                  <a:srgbClr val="FFFFFF"/>
                </a:solidFill>
                <a:latin typeface="TT Norms"/>
                <a:ea typeface="TT Norms"/>
                <a:cs typeface="TT Norms"/>
                <a:sym typeface="TT Norms"/>
              </a:rPr>
              <a:t>Technical support and updates via service contract</a:t>
            </a:r>
          </a:p>
          <a:p>
            <a:pPr algn="l">
              <a:lnSpc>
                <a:spcPts val="1960"/>
              </a:lnSpc>
            </a:pPr>
            <a:endParaRPr lang="en-US" sz="1400" u="none" strike="noStrike">
              <a:solidFill>
                <a:srgbClr val="FFFFFF"/>
              </a:solidFill>
              <a:latin typeface="TT Norms"/>
              <a:ea typeface="TT Norms"/>
              <a:cs typeface="TT Norms"/>
              <a:sym typeface="TT Norms"/>
            </a:endParaRPr>
          </a:p>
          <a:p>
            <a:pPr algn="l">
              <a:lnSpc>
                <a:spcPts val="1960"/>
              </a:lnSpc>
            </a:pPr>
            <a:r>
              <a:rPr lang="en-US" sz="1400" b="1" u="none" strike="noStrike">
                <a:solidFill>
                  <a:srgbClr val="FFFFFF"/>
                </a:solidFill>
                <a:latin typeface="TT Norms Bold"/>
                <a:ea typeface="TT Norms Bold"/>
                <a:cs typeface="TT Norms Bold"/>
                <a:sym typeface="TT Norms Bold"/>
              </a:rPr>
              <a:t>Distribution</a:t>
            </a:r>
            <a:r>
              <a:rPr lang="en-US" sz="1400" u="none" strike="noStrike">
                <a:solidFill>
                  <a:srgbClr val="FFFFFF"/>
                </a:solidFill>
                <a:latin typeface="TT Norms"/>
                <a:ea typeface="TT Norms"/>
                <a:cs typeface="TT Norms"/>
                <a:sym typeface="TT Norms"/>
              </a:rPr>
              <a:t>: Direct sales via founder outreach, B2B leads from events, or white-labeled enterprise partnerships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462108" y="-6723821"/>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AutoShape 5"/>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6" name="TextBox 6"/>
          <p:cNvSpPr txBox="1"/>
          <p:nvPr/>
        </p:nvSpPr>
        <p:spPr>
          <a:xfrm>
            <a:off x="971340" y="1453512"/>
            <a:ext cx="11486446" cy="1095375"/>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Financial Statements</a:t>
            </a:r>
          </a:p>
        </p:txBody>
      </p:sp>
      <p:grpSp>
        <p:nvGrpSpPr>
          <p:cNvPr id="7" name="Group 7"/>
          <p:cNvGrpSpPr/>
          <p:nvPr/>
        </p:nvGrpSpPr>
        <p:grpSpPr>
          <a:xfrm>
            <a:off x="-2100121" y="2001199"/>
            <a:ext cx="5716238" cy="571623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FFFFF">
                  <a:alpha val="15686"/>
                </a:srgbClr>
              </a:solidFill>
              <a:prstDash val="solid"/>
              <a:miter/>
            </a:ln>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2081875" y="3062374"/>
            <a:ext cx="5409039" cy="6338677"/>
            <a:chOff x="0" y="0"/>
            <a:chExt cx="7212051" cy="8451569"/>
          </a:xfrm>
        </p:grpSpPr>
        <p:grpSp>
          <p:nvGrpSpPr>
            <p:cNvPr id="11" name="Group 11"/>
            <p:cNvGrpSpPr/>
            <p:nvPr/>
          </p:nvGrpSpPr>
          <p:grpSpPr>
            <a:xfrm>
              <a:off x="0" y="0"/>
              <a:ext cx="7212051" cy="8451569"/>
              <a:chOff x="0" y="0"/>
              <a:chExt cx="2373271" cy="2781160"/>
            </a:xfrm>
          </p:grpSpPr>
          <p:sp>
            <p:nvSpPr>
              <p:cNvPr id="12" name="Freeform 12"/>
              <p:cNvSpPr/>
              <p:nvPr/>
            </p:nvSpPr>
            <p:spPr>
              <a:xfrm>
                <a:off x="0" y="0"/>
                <a:ext cx="2373271" cy="2781160"/>
              </a:xfrm>
              <a:custGeom>
                <a:avLst/>
                <a:gdLst/>
                <a:ahLst/>
                <a:cxnLst/>
                <a:rect l="l" t="t" r="r" b="b"/>
                <a:pathLst>
                  <a:path w="2373271" h="2781160">
                    <a:moveTo>
                      <a:pt x="35782" y="0"/>
                    </a:moveTo>
                    <a:lnTo>
                      <a:pt x="2337489" y="0"/>
                    </a:lnTo>
                    <a:cubicBezTo>
                      <a:pt x="2357251" y="0"/>
                      <a:pt x="2373271" y="16020"/>
                      <a:pt x="2373271" y="35782"/>
                    </a:cubicBezTo>
                    <a:lnTo>
                      <a:pt x="2373271" y="2745377"/>
                    </a:lnTo>
                    <a:cubicBezTo>
                      <a:pt x="2373271" y="2765139"/>
                      <a:pt x="2357251" y="2781160"/>
                      <a:pt x="2337489" y="2781160"/>
                    </a:cubicBezTo>
                    <a:lnTo>
                      <a:pt x="35782" y="2781160"/>
                    </a:lnTo>
                    <a:cubicBezTo>
                      <a:pt x="16020" y="2781160"/>
                      <a:pt x="0" y="2765139"/>
                      <a:pt x="0" y="2745377"/>
                    </a:cubicBezTo>
                    <a:lnTo>
                      <a:pt x="0" y="35782"/>
                    </a:lnTo>
                    <a:cubicBezTo>
                      <a:pt x="0" y="16020"/>
                      <a:pt x="16020" y="0"/>
                      <a:pt x="35782"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13" name="TextBox 13"/>
              <p:cNvSpPr txBox="1"/>
              <p:nvPr/>
            </p:nvSpPr>
            <p:spPr>
              <a:xfrm>
                <a:off x="0" y="-28575"/>
                <a:ext cx="2373271" cy="2809735"/>
              </a:xfrm>
              <a:prstGeom prst="rect">
                <a:avLst/>
              </a:prstGeom>
            </p:spPr>
            <p:txBody>
              <a:bodyPr lIns="30494" tIns="30494" rIns="30494" bIns="30494" rtlCol="0" anchor="ctr"/>
              <a:lstStyle/>
              <a:p>
                <a:pPr algn="ctr">
                  <a:lnSpc>
                    <a:spcPts val="2659"/>
                  </a:lnSpc>
                </a:pPr>
                <a:endParaRPr/>
              </a:p>
            </p:txBody>
          </p:sp>
        </p:grpSp>
        <p:grpSp>
          <p:nvGrpSpPr>
            <p:cNvPr id="14" name="Group 14"/>
            <p:cNvGrpSpPr/>
            <p:nvPr/>
          </p:nvGrpSpPr>
          <p:grpSpPr>
            <a:xfrm>
              <a:off x="1002" y="0"/>
              <a:ext cx="6317411" cy="8451569"/>
              <a:chOff x="0" y="0"/>
              <a:chExt cx="2078872" cy="2781160"/>
            </a:xfrm>
          </p:grpSpPr>
          <p:sp>
            <p:nvSpPr>
              <p:cNvPr id="15" name="Freeform 15"/>
              <p:cNvSpPr/>
              <p:nvPr/>
            </p:nvSpPr>
            <p:spPr>
              <a:xfrm>
                <a:off x="0" y="0"/>
                <a:ext cx="2078872" cy="2781160"/>
              </a:xfrm>
              <a:custGeom>
                <a:avLst/>
                <a:gdLst/>
                <a:ahLst/>
                <a:cxnLst/>
                <a:rect l="l" t="t" r="r" b="b"/>
                <a:pathLst>
                  <a:path w="2078872" h="2781160">
                    <a:moveTo>
                      <a:pt x="40850" y="0"/>
                    </a:moveTo>
                    <a:lnTo>
                      <a:pt x="2038022" y="0"/>
                    </a:lnTo>
                    <a:cubicBezTo>
                      <a:pt x="2048856" y="0"/>
                      <a:pt x="2059247" y="4304"/>
                      <a:pt x="2066907" y="11965"/>
                    </a:cubicBezTo>
                    <a:cubicBezTo>
                      <a:pt x="2074568" y="19625"/>
                      <a:pt x="2078872" y="30016"/>
                      <a:pt x="2078872" y="40850"/>
                    </a:cubicBezTo>
                    <a:lnTo>
                      <a:pt x="2078872" y="2740310"/>
                    </a:lnTo>
                    <a:cubicBezTo>
                      <a:pt x="2078872" y="2751144"/>
                      <a:pt x="2074568" y="2761534"/>
                      <a:pt x="2066907" y="2769195"/>
                    </a:cubicBezTo>
                    <a:cubicBezTo>
                      <a:pt x="2059247" y="2776856"/>
                      <a:pt x="2048856" y="2781160"/>
                      <a:pt x="2038022" y="2781160"/>
                    </a:cubicBezTo>
                    <a:lnTo>
                      <a:pt x="40850" y="2781160"/>
                    </a:lnTo>
                    <a:cubicBezTo>
                      <a:pt x="30016" y="2781160"/>
                      <a:pt x="19625" y="2776856"/>
                      <a:pt x="11965" y="2769195"/>
                    </a:cubicBezTo>
                    <a:cubicBezTo>
                      <a:pt x="4304" y="2761534"/>
                      <a:pt x="0" y="2751144"/>
                      <a:pt x="0" y="2740310"/>
                    </a:cubicBezTo>
                    <a:lnTo>
                      <a:pt x="0" y="40850"/>
                    </a:lnTo>
                    <a:cubicBezTo>
                      <a:pt x="0" y="30016"/>
                      <a:pt x="4304" y="19625"/>
                      <a:pt x="11965" y="11965"/>
                    </a:cubicBezTo>
                    <a:cubicBezTo>
                      <a:pt x="19625" y="4304"/>
                      <a:pt x="30016" y="0"/>
                      <a:pt x="40850"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6" name="TextBox 16"/>
              <p:cNvSpPr txBox="1"/>
              <p:nvPr/>
            </p:nvSpPr>
            <p:spPr>
              <a:xfrm>
                <a:off x="0" y="-28575"/>
                <a:ext cx="2078872" cy="2809735"/>
              </a:xfrm>
              <a:prstGeom prst="rect">
                <a:avLst/>
              </a:prstGeom>
            </p:spPr>
            <p:txBody>
              <a:bodyPr lIns="30494" tIns="30494" rIns="30494" bIns="30494" rtlCol="0" anchor="ctr"/>
              <a:lstStyle/>
              <a:p>
                <a:pPr algn="ctr">
                  <a:lnSpc>
                    <a:spcPts val="2659"/>
                  </a:lnSpc>
                </a:pPr>
                <a:endParaRPr/>
              </a:p>
            </p:txBody>
          </p:sp>
        </p:grpSp>
        <p:sp>
          <p:nvSpPr>
            <p:cNvPr id="17" name="TextBox 17"/>
            <p:cNvSpPr txBox="1"/>
            <p:nvPr/>
          </p:nvSpPr>
          <p:spPr>
            <a:xfrm>
              <a:off x="387292" y="301264"/>
              <a:ext cx="4987570" cy="881803"/>
            </a:xfrm>
            <a:prstGeom prst="rect">
              <a:avLst/>
            </a:prstGeom>
          </p:spPr>
          <p:txBody>
            <a:bodyPr lIns="0" tIns="0" rIns="0" bIns="0" rtlCol="0" anchor="t">
              <a:spAutoFit/>
            </a:bodyPr>
            <a:lstStyle/>
            <a:p>
              <a:pPr algn="l">
                <a:lnSpc>
                  <a:spcPts val="2659"/>
                </a:lnSpc>
                <a:spcBef>
                  <a:spcPct val="0"/>
                </a:spcBef>
              </a:pPr>
              <a:r>
                <a:rPr lang="en-US" sz="1899" b="1">
                  <a:solidFill>
                    <a:srgbClr val="F0FBFE"/>
                  </a:solidFill>
                  <a:latin typeface="Poppins Bold"/>
                  <a:ea typeface="Poppins Bold"/>
                  <a:cs typeface="Poppins Bold"/>
                  <a:sym typeface="Poppins Bold"/>
                </a:rPr>
                <a:t>Projected Financial Summary (Year 1)</a:t>
              </a:r>
            </a:p>
          </p:txBody>
        </p:sp>
      </p:grpSp>
      <p:grpSp>
        <p:nvGrpSpPr>
          <p:cNvPr id="19" name="Group 19"/>
          <p:cNvGrpSpPr/>
          <p:nvPr/>
        </p:nvGrpSpPr>
        <p:grpSpPr>
          <a:xfrm>
            <a:off x="7275983" y="6476934"/>
            <a:ext cx="6628319" cy="3384927"/>
            <a:chOff x="0" y="0"/>
            <a:chExt cx="8837759" cy="4513236"/>
          </a:xfrm>
        </p:grpSpPr>
        <p:grpSp>
          <p:nvGrpSpPr>
            <p:cNvPr id="20" name="Group 20"/>
            <p:cNvGrpSpPr/>
            <p:nvPr/>
          </p:nvGrpSpPr>
          <p:grpSpPr>
            <a:xfrm>
              <a:off x="1228" y="0"/>
              <a:ext cx="8836531" cy="4513236"/>
              <a:chOff x="0" y="0"/>
              <a:chExt cx="2907839" cy="1485172"/>
            </a:xfrm>
          </p:grpSpPr>
          <p:sp>
            <p:nvSpPr>
              <p:cNvPr id="21" name="Freeform 21"/>
              <p:cNvSpPr/>
              <p:nvPr/>
            </p:nvSpPr>
            <p:spPr>
              <a:xfrm>
                <a:off x="0" y="0"/>
                <a:ext cx="2907839" cy="1485172"/>
              </a:xfrm>
              <a:custGeom>
                <a:avLst/>
                <a:gdLst/>
                <a:ahLst/>
                <a:cxnLst/>
                <a:rect l="l" t="t" r="r" b="b"/>
                <a:pathLst>
                  <a:path w="2907839" h="1485172">
                    <a:moveTo>
                      <a:pt x="29204" y="0"/>
                    </a:moveTo>
                    <a:lnTo>
                      <a:pt x="2878635" y="0"/>
                    </a:lnTo>
                    <a:cubicBezTo>
                      <a:pt x="2886380" y="0"/>
                      <a:pt x="2893809" y="3077"/>
                      <a:pt x="2899285" y="8554"/>
                    </a:cubicBezTo>
                    <a:cubicBezTo>
                      <a:pt x="2904762" y="14031"/>
                      <a:pt x="2907839" y="21459"/>
                      <a:pt x="2907839" y="29204"/>
                    </a:cubicBezTo>
                    <a:lnTo>
                      <a:pt x="2907839" y="1455967"/>
                    </a:lnTo>
                    <a:cubicBezTo>
                      <a:pt x="2907839" y="1472096"/>
                      <a:pt x="2894764" y="1485172"/>
                      <a:pt x="2878635" y="1485172"/>
                    </a:cubicBezTo>
                    <a:lnTo>
                      <a:pt x="29204" y="1485172"/>
                    </a:lnTo>
                    <a:cubicBezTo>
                      <a:pt x="21459" y="1485172"/>
                      <a:pt x="14031" y="1482095"/>
                      <a:pt x="8554" y="1476618"/>
                    </a:cubicBezTo>
                    <a:cubicBezTo>
                      <a:pt x="3077" y="1471141"/>
                      <a:pt x="0" y="1463713"/>
                      <a:pt x="0" y="1455967"/>
                    </a:cubicBezTo>
                    <a:lnTo>
                      <a:pt x="0" y="29204"/>
                    </a:lnTo>
                    <a:cubicBezTo>
                      <a:pt x="0" y="21459"/>
                      <a:pt x="3077" y="14031"/>
                      <a:pt x="8554" y="8554"/>
                    </a:cubicBezTo>
                    <a:cubicBezTo>
                      <a:pt x="14031" y="3077"/>
                      <a:pt x="21459" y="0"/>
                      <a:pt x="29204"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22" name="TextBox 22"/>
              <p:cNvSpPr txBox="1"/>
              <p:nvPr/>
            </p:nvSpPr>
            <p:spPr>
              <a:xfrm>
                <a:off x="0" y="-28575"/>
                <a:ext cx="2907839" cy="1513747"/>
              </a:xfrm>
              <a:prstGeom prst="rect">
                <a:avLst/>
              </a:prstGeom>
            </p:spPr>
            <p:txBody>
              <a:bodyPr lIns="30494" tIns="30494" rIns="30494" bIns="30494" rtlCol="0" anchor="ctr"/>
              <a:lstStyle/>
              <a:p>
                <a:pPr algn="ctr">
                  <a:lnSpc>
                    <a:spcPts val="2659"/>
                  </a:lnSpc>
                </a:pPr>
                <a:endParaRPr/>
              </a:p>
            </p:txBody>
          </p:sp>
        </p:grpSp>
        <p:grpSp>
          <p:nvGrpSpPr>
            <p:cNvPr id="23" name="Group 23"/>
            <p:cNvGrpSpPr/>
            <p:nvPr/>
          </p:nvGrpSpPr>
          <p:grpSpPr>
            <a:xfrm>
              <a:off x="0" y="0"/>
              <a:ext cx="8837759" cy="4513236"/>
              <a:chOff x="0" y="0"/>
              <a:chExt cx="2908243" cy="1485172"/>
            </a:xfrm>
          </p:grpSpPr>
          <p:sp>
            <p:nvSpPr>
              <p:cNvPr id="24" name="Freeform 24"/>
              <p:cNvSpPr/>
              <p:nvPr/>
            </p:nvSpPr>
            <p:spPr>
              <a:xfrm>
                <a:off x="0" y="0"/>
                <a:ext cx="2908243" cy="1485172"/>
              </a:xfrm>
              <a:custGeom>
                <a:avLst/>
                <a:gdLst/>
                <a:ahLst/>
                <a:cxnLst/>
                <a:rect l="l" t="t" r="r" b="b"/>
                <a:pathLst>
                  <a:path w="2908243" h="1485172">
                    <a:moveTo>
                      <a:pt x="29200" y="0"/>
                    </a:moveTo>
                    <a:lnTo>
                      <a:pt x="2879043" y="0"/>
                    </a:lnTo>
                    <a:cubicBezTo>
                      <a:pt x="2895170" y="0"/>
                      <a:pt x="2908243" y="13073"/>
                      <a:pt x="2908243" y="29200"/>
                    </a:cubicBezTo>
                    <a:lnTo>
                      <a:pt x="2908243" y="1455971"/>
                    </a:lnTo>
                    <a:cubicBezTo>
                      <a:pt x="2908243" y="1463716"/>
                      <a:pt x="2905167" y="1471143"/>
                      <a:pt x="2899691" y="1476619"/>
                    </a:cubicBezTo>
                    <a:cubicBezTo>
                      <a:pt x="2894215" y="1482095"/>
                      <a:pt x="2886787" y="1485172"/>
                      <a:pt x="2879043" y="1485172"/>
                    </a:cubicBezTo>
                    <a:lnTo>
                      <a:pt x="29200" y="1485172"/>
                    </a:lnTo>
                    <a:cubicBezTo>
                      <a:pt x="21456" y="1485172"/>
                      <a:pt x="14029" y="1482095"/>
                      <a:pt x="8553" y="1476619"/>
                    </a:cubicBezTo>
                    <a:cubicBezTo>
                      <a:pt x="3076" y="1471143"/>
                      <a:pt x="0" y="1463716"/>
                      <a:pt x="0" y="1455971"/>
                    </a:cubicBezTo>
                    <a:lnTo>
                      <a:pt x="0" y="29200"/>
                    </a:lnTo>
                    <a:cubicBezTo>
                      <a:pt x="0" y="21456"/>
                      <a:pt x="3076" y="14029"/>
                      <a:pt x="8553" y="8553"/>
                    </a:cubicBezTo>
                    <a:cubicBezTo>
                      <a:pt x="14029" y="3076"/>
                      <a:pt x="21456" y="0"/>
                      <a:pt x="29200"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25" name="TextBox 25"/>
              <p:cNvSpPr txBox="1"/>
              <p:nvPr/>
            </p:nvSpPr>
            <p:spPr>
              <a:xfrm>
                <a:off x="0" y="-28575"/>
                <a:ext cx="2908243" cy="1513747"/>
              </a:xfrm>
              <a:prstGeom prst="rect">
                <a:avLst/>
              </a:prstGeom>
            </p:spPr>
            <p:txBody>
              <a:bodyPr lIns="30494" tIns="30494" rIns="30494" bIns="30494" rtlCol="0" anchor="ctr"/>
              <a:lstStyle/>
              <a:p>
                <a:pPr algn="ctr">
                  <a:lnSpc>
                    <a:spcPts val="2659"/>
                  </a:lnSpc>
                </a:pPr>
                <a:endParaRPr/>
              </a:p>
            </p:txBody>
          </p:sp>
        </p:grpSp>
        <p:sp>
          <p:nvSpPr>
            <p:cNvPr id="26" name="TextBox 26"/>
            <p:cNvSpPr txBox="1"/>
            <p:nvPr/>
          </p:nvSpPr>
          <p:spPr>
            <a:xfrm>
              <a:off x="227879" y="301264"/>
              <a:ext cx="6681192" cy="443627"/>
            </a:xfrm>
            <a:prstGeom prst="rect">
              <a:avLst/>
            </a:prstGeom>
          </p:spPr>
          <p:txBody>
            <a:bodyPr wrap="square" lIns="0" tIns="0" rIns="0" bIns="0" rtlCol="0" anchor="t">
              <a:spAutoFit/>
            </a:bodyPr>
            <a:lstStyle/>
            <a:p>
              <a:pPr marL="0" lvl="0" indent="0" algn="ctr">
                <a:lnSpc>
                  <a:spcPts val="2659"/>
                </a:lnSpc>
                <a:spcBef>
                  <a:spcPct val="0"/>
                </a:spcBef>
              </a:pPr>
              <a:r>
                <a:rPr lang="en-US" sz="1899" b="1" u="none" strike="noStrike" dirty="0">
                  <a:solidFill>
                    <a:srgbClr val="F0FBFE"/>
                  </a:solidFill>
                  <a:latin typeface="Poppins Bold"/>
                  <a:ea typeface="Poppins Bold"/>
                  <a:cs typeface="Poppins Bold"/>
                  <a:sym typeface="Poppins Bold"/>
                </a:rPr>
                <a:t>Projected Cash Flow (Quarterly, Year 1)</a:t>
              </a:r>
            </a:p>
          </p:txBody>
        </p:sp>
      </p:grpSp>
      <p:pic>
        <p:nvPicPr>
          <p:cNvPr id="27" name="Picture 27"/>
          <p:cNvPicPr>
            <a:picLocks noChangeAspect="1"/>
          </p:cNvPicPr>
          <p:nvPr/>
        </p:nvPicPr>
        <p:blipFill>
          <a:blip r:embed="rId4"/>
          <a:stretch>
            <a:fillRect/>
          </a:stretch>
        </p:blipFill>
        <p:spPr>
          <a:xfrm>
            <a:off x="6277651" y="2064042"/>
            <a:ext cx="11979980" cy="5104339"/>
          </a:xfrm>
          <a:prstGeom prst="rect">
            <a:avLst/>
          </a:prstGeom>
        </p:spPr>
      </p:pic>
      <p:sp>
        <p:nvSpPr>
          <p:cNvPr id="28" name="AutoShape 28"/>
          <p:cNvSpPr/>
          <p:nvPr/>
        </p:nvSpPr>
        <p:spPr>
          <a:xfrm flipV="1">
            <a:off x="13689372" y="7315399"/>
            <a:ext cx="1005505" cy="1647975"/>
          </a:xfrm>
          <a:prstGeom prst="line">
            <a:avLst/>
          </a:prstGeom>
          <a:ln w="38100" cap="flat">
            <a:solidFill>
              <a:srgbClr val="FFFFFF"/>
            </a:solidFill>
            <a:prstDash val="solid"/>
            <a:headEnd type="none" w="sm" len="sm"/>
            <a:tailEnd type="none" w="sm" len="sm"/>
          </a:ln>
        </p:spPr>
        <p:txBody>
          <a:bodyPr/>
          <a:lstStyle/>
          <a:p>
            <a:endParaRPr lang="en-US"/>
          </a:p>
        </p:txBody>
      </p:sp>
      <p:sp>
        <p:nvSpPr>
          <p:cNvPr id="30" name="AutoShape 30"/>
          <p:cNvSpPr/>
          <p:nvPr/>
        </p:nvSpPr>
        <p:spPr>
          <a:xfrm>
            <a:off x="11864569" y="5356952"/>
            <a:ext cx="2830308" cy="1958447"/>
          </a:xfrm>
          <a:prstGeom prst="line">
            <a:avLst/>
          </a:prstGeom>
          <a:ln w="38100" cap="flat">
            <a:solidFill>
              <a:srgbClr val="FFFFFF"/>
            </a:solidFill>
            <a:prstDash val="solid"/>
            <a:headEnd type="none" w="sm" len="sm"/>
            <a:tailEnd type="none" w="sm" len="sm"/>
          </a:ln>
        </p:spPr>
        <p:txBody>
          <a:bodyPr/>
          <a:lstStyle/>
          <a:p>
            <a:endParaRPr lang="en-US"/>
          </a:p>
        </p:txBody>
      </p:sp>
      <p:sp>
        <p:nvSpPr>
          <p:cNvPr id="31" name="TextBox 31"/>
          <p:cNvSpPr txBox="1"/>
          <p:nvPr/>
        </p:nvSpPr>
        <p:spPr>
          <a:xfrm>
            <a:off x="14694877" y="7286824"/>
            <a:ext cx="3284712" cy="2473960"/>
          </a:xfrm>
          <a:prstGeom prst="rect">
            <a:avLst/>
          </a:prstGeom>
        </p:spPr>
        <p:txBody>
          <a:bodyPr lIns="0" tIns="0" rIns="0" bIns="0" rtlCol="0" anchor="t">
            <a:spAutoFit/>
          </a:bodyPr>
          <a:lstStyle/>
          <a:p>
            <a:pPr algn="l">
              <a:lnSpc>
                <a:spcPts val="2240"/>
              </a:lnSpc>
            </a:pPr>
            <a:r>
              <a:rPr lang="en-US" sz="1600" b="1">
                <a:solidFill>
                  <a:srgbClr val="ACFA05">
                    <a:alpha val="80000"/>
                  </a:srgbClr>
                </a:solidFill>
                <a:latin typeface="TT Norms Bold"/>
                <a:ea typeface="TT Norms Bold"/>
                <a:cs typeface="TT Norms Bold"/>
                <a:sym typeface="TT Norms Bold"/>
              </a:rPr>
              <a:t>Breakeven projected in Q2–Q3 of Year 1</a:t>
            </a:r>
          </a:p>
          <a:p>
            <a:pPr algn="l">
              <a:lnSpc>
                <a:spcPts val="2240"/>
              </a:lnSpc>
            </a:pPr>
            <a:endParaRPr lang="en-US" sz="1600" b="1">
              <a:solidFill>
                <a:srgbClr val="ACFA05">
                  <a:alpha val="80000"/>
                </a:srgbClr>
              </a:solidFill>
              <a:latin typeface="TT Norms Bold"/>
              <a:ea typeface="TT Norms Bold"/>
              <a:cs typeface="TT Norms Bold"/>
              <a:sym typeface="TT Norms Bold"/>
            </a:endParaRPr>
          </a:p>
          <a:p>
            <a:pPr marL="345441" lvl="1" indent="-172721" algn="l">
              <a:lnSpc>
                <a:spcPts val="2240"/>
              </a:lnSpc>
              <a:buFont typeface="Arial"/>
              <a:buChar char="•"/>
            </a:pPr>
            <a:r>
              <a:rPr lang="en-US" sz="1600" b="1">
                <a:solidFill>
                  <a:srgbClr val="F0FBFE">
                    <a:alpha val="80000"/>
                  </a:srgbClr>
                </a:solidFill>
                <a:latin typeface="TT Norms Bold"/>
                <a:ea typeface="TT Norms Bold"/>
                <a:cs typeface="TT Norms Bold"/>
                <a:sym typeface="TT Norms Bold"/>
              </a:rPr>
              <a:t>80–85% gross margin on SaaS model</a:t>
            </a:r>
          </a:p>
          <a:p>
            <a:pPr marL="345441" lvl="1" indent="-172721" algn="l">
              <a:lnSpc>
                <a:spcPts val="2240"/>
              </a:lnSpc>
              <a:buFont typeface="Arial"/>
              <a:buChar char="•"/>
            </a:pPr>
            <a:r>
              <a:rPr lang="en-US" sz="1600" b="1">
                <a:solidFill>
                  <a:srgbClr val="F0FBFE">
                    <a:alpha val="80000"/>
                  </a:srgbClr>
                </a:solidFill>
                <a:latin typeface="TT Norms Bold"/>
                <a:ea typeface="TT Norms Bold"/>
                <a:cs typeface="TT Norms Bold"/>
                <a:sym typeface="TT Norms Bold"/>
              </a:rPr>
              <a:t>Subscription revenue supports stable cash inflow</a:t>
            </a:r>
          </a:p>
          <a:p>
            <a:pPr marL="345441" lvl="1" indent="-172721" algn="l">
              <a:lnSpc>
                <a:spcPts val="2240"/>
              </a:lnSpc>
              <a:buFont typeface="Arial"/>
              <a:buChar char="•"/>
            </a:pPr>
            <a:r>
              <a:rPr lang="en-US" sz="1600" b="1">
                <a:solidFill>
                  <a:srgbClr val="F0FBFE">
                    <a:alpha val="80000"/>
                  </a:srgbClr>
                </a:solidFill>
                <a:latin typeface="TT Norms Bold"/>
                <a:ea typeface="TT Norms Bold"/>
                <a:cs typeface="TT Norms Bold"/>
                <a:sym typeface="TT Norms Bold"/>
              </a:rPr>
              <a:t>Full deployment sales are high-margin boosters</a:t>
            </a:r>
          </a:p>
        </p:txBody>
      </p:sp>
      <p:sp>
        <p:nvSpPr>
          <p:cNvPr id="32" name="TextBox 32"/>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33" name="TextBox 33"/>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34" name="TextBox 34"/>
          <p:cNvSpPr txBox="1"/>
          <p:nvPr/>
        </p:nvSpPr>
        <p:spPr>
          <a:xfrm>
            <a:off x="1028700" y="9419589"/>
            <a:ext cx="3543300" cy="365485"/>
          </a:xfrm>
          <a:prstGeom prst="rect">
            <a:avLst/>
          </a:prstGeom>
        </p:spPr>
        <p:txBody>
          <a:bodyPr wrap="square"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15 -  Financial Statements</a:t>
            </a:r>
          </a:p>
        </p:txBody>
      </p:sp>
      <p:pic>
        <p:nvPicPr>
          <p:cNvPr id="36" name="Picture 35" descr="A white table with numbers and a few words&#10;&#10;AI-generated content may be incorrect.">
            <a:extLst>
              <a:ext uri="{FF2B5EF4-FFF2-40B4-BE49-F238E27FC236}">
                <a16:creationId xmlns:a16="http://schemas.microsoft.com/office/drawing/2014/main" id="{F774D7EA-1A44-5B64-B9F9-38BED39FB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206" y="7492843"/>
            <a:ext cx="6102166" cy="2101857"/>
          </a:xfrm>
          <a:prstGeom prst="rect">
            <a:avLst/>
          </a:prstGeom>
        </p:spPr>
      </p:pic>
      <p:pic>
        <p:nvPicPr>
          <p:cNvPr id="38" name="Picture 37" descr="A screenshot of a table&#10;&#10;AI-generated content may be incorrect.">
            <a:extLst>
              <a:ext uri="{FF2B5EF4-FFF2-40B4-BE49-F238E27FC236}">
                <a16:creationId xmlns:a16="http://schemas.microsoft.com/office/drawing/2014/main" id="{8B0B3F27-9A5C-53C5-C267-2BBBE0F88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7485" y="4110777"/>
            <a:ext cx="4102147" cy="50976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B0C10">
                <a:alpha val="100000"/>
              </a:srgbClr>
            </a:gs>
            <a:gs pos="50000">
              <a:srgbClr val="1F2833">
                <a:alpha val="100000"/>
              </a:srgbClr>
            </a:gs>
            <a:gs pos="100000">
              <a:srgbClr val="45A29E">
                <a:alpha val="100000"/>
              </a:srgbClr>
            </a:gs>
          </a:gsLst>
          <a:lin ang="2700000"/>
        </a:gradFill>
        <a:effectLst/>
      </p:bgPr>
    </p:bg>
    <p:spTree>
      <p:nvGrpSpPr>
        <p:cNvPr id="1" name=""/>
        <p:cNvGrpSpPr/>
        <p:nvPr/>
      </p:nvGrpSpPr>
      <p:grpSpPr>
        <a:xfrm>
          <a:off x="0" y="0"/>
          <a:ext cx="0" cy="0"/>
          <a:chOff x="0" y="0"/>
          <a:chExt cx="0" cy="0"/>
        </a:xfrm>
      </p:grpSpPr>
      <p:sp>
        <p:nvSpPr>
          <p:cNvPr id="2" name="AutoShape 2"/>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3" name="AutoShape 3"/>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grpSp>
        <p:nvGrpSpPr>
          <p:cNvPr id="4" name="Group 4"/>
          <p:cNvGrpSpPr/>
          <p:nvPr/>
        </p:nvGrpSpPr>
        <p:grpSpPr>
          <a:xfrm>
            <a:off x="9739733" y="3994022"/>
            <a:ext cx="6560446" cy="5245228"/>
            <a:chOff x="0" y="0"/>
            <a:chExt cx="8747261" cy="6993637"/>
          </a:xfrm>
        </p:grpSpPr>
        <p:grpSp>
          <p:nvGrpSpPr>
            <p:cNvPr id="5" name="Group 5"/>
            <p:cNvGrpSpPr/>
            <p:nvPr/>
          </p:nvGrpSpPr>
          <p:grpSpPr>
            <a:xfrm>
              <a:off x="0" y="0"/>
              <a:ext cx="8747261" cy="6993637"/>
              <a:chOff x="0" y="0"/>
              <a:chExt cx="2244877" cy="1794831"/>
            </a:xfrm>
          </p:grpSpPr>
          <p:sp>
            <p:nvSpPr>
              <p:cNvPr id="6" name="Freeform 6"/>
              <p:cNvSpPr/>
              <p:nvPr/>
            </p:nvSpPr>
            <p:spPr>
              <a:xfrm>
                <a:off x="0" y="0"/>
                <a:ext cx="2244877" cy="1794831"/>
              </a:xfrm>
              <a:custGeom>
                <a:avLst/>
                <a:gdLst/>
                <a:ahLst/>
                <a:cxnLst/>
                <a:rect l="l" t="t" r="r" b="b"/>
                <a:pathLst>
                  <a:path w="2244877" h="1794831">
                    <a:moveTo>
                      <a:pt x="22708" y="0"/>
                    </a:moveTo>
                    <a:lnTo>
                      <a:pt x="2222169" y="0"/>
                    </a:lnTo>
                    <a:cubicBezTo>
                      <a:pt x="2234710" y="0"/>
                      <a:pt x="2244877" y="10167"/>
                      <a:pt x="2244877" y="22708"/>
                    </a:cubicBezTo>
                    <a:lnTo>
                      <a:pt x="2244877" y="1772123"/>
                    </a:lnTo>
                    <a:cubicBezTo>
                      <a:pt x="2244877" y="1778146"/>
                      <a:pt x="2242484" y="1783921"/>
                      <a:pt x="2238226" y="1788180"/>
                    </a:cubicBezTo>
                    <a:cubicBezTo>
                      <a:pt x="2233967" y="1792438"/>
                      <a:pt x="2228192" y="1794831"/>
                      <a:pt x="2222169" y="1794831"/>
                    </a:cubicBezTo>
                    <a:lnTo>
                      <a:pt x="22708" y="1794831"/>
                    </a:lnTo>
                    <a:cubicBezTo>
                      <a:pt x="10167" y="1794831"/>
                      <a:pt x="0" y="1784664"/>
                      <a:pt x="0" y="1772123"/>
                    </a:cubicBezTo>
                    <a:lnTo>
                      <a:pt x="0" y="22708"/>
                    </a:lnTo>
                    <a:cubicBezTo>
                      <a:pt x="0" y="10167"/>
                      <a:pt x="10167" y="0"/>
                      <a:pt x="22708"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7" name="TextBox 7"/>
              <p:cNvSpPr txBox="1"/>
              <p:nvPr/>
            </p:nvSpPr>
            <p:spPr>
              <a:xfrm>
                <a:off x="0" y="-28575"/>
                <a:ext cx="2244877" cy="182340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15" y="0"/>
              <a:ext cx="8746046" cy="6993637"/>
              <a:chOff x="0" y="0"/>
              <a:chExt cx="2244565" cy="1794831"/>
            </a:xfrm>
          </p:grpSpPr>
          <p:sp>
            <p:nvSpPr>
              <p:cNvPr id="9" name="Freeform 9"/>
              <p:cNvSpPr/>
              <p:nvPr/>
            </p:nvSpPr>
            <p:spPr>
              <a:xfrm>
                <a:off x="0" y="0"/>
                <a:ext cx="2244565" cy="1794831"/>
              </a:xfrm>
              <a:custGeom>
                <a:avLst/>
                <a:gdLst/>
                <a:ahLst/>
                <a:cxnLst/>
                <a:rect l="l" t="t" r="r" b="b"/>
                <a:pathLst>
                  <a:path w="2244565" h="1794831">
                    <a:moveTo>
                      <a:pt x="22711" y="0"/>
                    </a:moveTo>
                    <a:lnTo>
                      <a:pt x="2221854" y="0"/>
                    </a:lnTo>
                    <a:cubicBezTo>
                      <a:pt x="2227878" y="0"/>
                      <a:pt x="2233654" y="2393"/>
                      <a:pt x="2237913" y="6652"/>
                    </a:cubicBezTo>
                    <a:cubicBezTo>
                      <a:pt x="2242172" y="10911"/>
                      <a:pt x="2244565" y="16687"/>
                      <a:pt x="2244565" y="22711"/>
                    </a:cubicBezTo>
                    <a:lnTo>
                      <a:pt x="2244565" y="1772120"/>
                    </a:lnTo>
                    <a:cubicBezTo>
                      <a:pt x="2244565" y="1778143"/>
                      <a:pt x="2242172" y="1783920"/>
                      <a:pt x="2237913" y="1788179"/>
                    </a:cubicBezTo>
                    <a:cubicBezTo>
                      <a:pt x="2233654" y="1792438"/>
                      <a:pt x="2227878" y="1794831"/>
                      <a:pt x="2221854" y="1794831"/>
                    </a:cubicBezTo>
                    <a:lnTo>
                      <a:pt x="22711" y="1794831"/>
                    </a:lnTo>
                    <a:cubicBezTo>
                      <a:pt x="16687" y="1794831"/>
                      <a:pt x="10911" y="1792438"/>
                      <a:pt x="6652" y="1788179"/>
                    </a:cubicBezTo>
                    <a:cubicBezTo>
                      <a:pt x="2393" y="1783920"/>
                      <a:pt x="0" y="1778143"/>
                      <a:pt x="0" y="1772120"/>
                    </a:cubicBezTo>
                    <a:lnTo>
                      <a:pt x="0" y="22711"/>
                    </a:lnTo>
                    <a:cubicBezTo>
                      <a:pt x="0" y="16687"/>
                      <a:pt x="2393" y="10911"/>
                      <a:pt x="6652" y="6652"/>
                    </a:cubicBezTo>
                    <a:cubicBezTo>
                      <a:pt x="10911" y="2393"/>
                      <a:pt x="16687" y="0"/>
                      <a:pt x="22711" y="0"/>
                    </a:cubicBezTo>
                    <a:close/>
                  </a:path>
                </a:pathLst>
              </a:custGeom>
              <a:solidFill>
                <a:srgbClr val="000000">
                  <a:alpha val="0"/>
                </a:srgbClr>
              </a:solidFill>
              <a:ln w="19050" cap="rnd">
                <a:solidFill>
                  <a:srgbClr val="FFFFFF">
                    <a:alpha val="23922"/>
                  </a:srgbClr>
                </a:solidFill>
                <a:prstDash val="solid"/>
                <a:round/>
              </a:ln>
            </p:spPr>
            <p:txBody>
              <a:bodyPr/>
              <a:lstStyle/>
              <a:p>
                <a:endParaRPr lang="en-US"/>
              </a:p>
            </p:txBody>
          </p:sp>
          <p:sp>
            <p:nvSpPr>
              <p:cNvPr id="10" name="TextBox 10"/>
              <p:cNvSpPr txBox="1"/>
              <p:nvPr/>
            </p:nvSpPr>
            <p:spPr>
              <a:xfrm>
                <a:off x="0" y="-28575"/>
                <a:ext cx="2244565" cy="1823406"/>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0869180" y="4704822"/>
            <a:ext cx="809956" cy="809956"/>
            <a:chOff x="0" y="0"/>
            <a:chExt cx="812800" cy="812800"/>
          </a:xfrm>
        </p:grpSpPr>
        <p:sp>
          <p:nvSpPr>
            <p:cNvPr id="12" name="Freeform 12"/>
            <p:cNvSpPr/>
            <p:nvPr/>
          </p:nvSpPr>
          <p:spPr>
            <a:xfrm>
              <a:off x="0" y="0"/>
              <a:ext cx="812800" cy="812800"/>
            </a:xfrm>
            <a:custGeom>
              <a:avLst/>
              <a:gdLst/>
              <a:ahLst/>
              <a:cxnLst/>
              <a:rect l="l" t="t" r="r" b="b"/>
              <a:pathLst>
                <a:path w="812800" h="812800">
                  <a:moveTo>
                    <a:pt x="191169" y="0"/>
                  </a:moveTo>
                  <a:lnTo>
                    <a:pt x="621631" y="0"/>
                  </a:lnTo>
                  <a:cubicBezTo>
                    <a:pt x="727211" y="0"/>
                    <a:pt x="812800" y="85589"/>
                    <a:pt x="812800" y="191169"/>
                  </a:cubicBezTo>
                  <a:lnTo>
                    <a:pt x="812800" y="621631"/>
                  </a:lnTo>
                  <a:cubicBezTo>
                    <a:pt x="812800" y="727211"/>
                    <a:pt x="727211" y="812800"/>
                    <a:pt x="621631" y="812800"/>
                  </a:cubicBezTo>
                  <a:lnTo>
                    <a:pt x="191169" y="812800"/>
                  </a:lnTo>
                  <a:cubicBezTo>
                    <a:pt x="85589" y="812800"/>
                    <a:pt x="0" y="727211"/>
                    <a:pt x="0" y="621631"/>
                  </a:cubicBezTo>
                  <a:lnTo>
                    <a:pt x="0" y="191169"/>
                  </a:lnTo>
                  <a:cubicBezTo>
                    <a:pt x="0" y="85589"/>
                    <a:pt x="85589" y="0"/>
                    <a:pt x="191169" y="0"/>
                  </a:cubicBezTo>
                  <a:close/>
                </a:path>
              </a:pathLst>
            </a:custGeom>
            <a:solidFill>
              <a:srgbClr val="FFFFFF"/>
            </a:solidFill>
            <a:ln cap="sq">
              <a:noFill/>
              <a:prstDash val="solid"/>
              <a:miter/>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1064537" y="4960183"/>
            <a:ext cx="419243" cy="299235"/>
          </a:xfrm>
          <a:custGeom>
            <a:avLst/>
            <a:gdLst/>
            <a:ahLst/>
            <a:cxnLst/>
            <a:rect l="l" t="t" r="r" b="b"/>
            <a:pathLst>
              <a:path w="419243" h="299235">
                <a:moveTo>
                  <a:pt x="0" y="0"/>
                </a:moveTo>
                <a:lnTo>
                  <a:pt x="419243" y="0"/>
                </a:lnTo>
                <a:lnTo>
                  <a:pt x="419243" y="299234"/>
                </a:lnTo>
                <a:lnTo>
                  <a:pt x="0" y="299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a:off x="10869180" y="7718494"/>
            <a:ext cx="809956" cy="809956"/>
            <a:chOff x="0" y="0"/>
            <a:chExt cx="812800" cy="812800"/>
          </a:xfrm>
        </p:grpSpPr>
        <p:sp>
          <p:nvSpPr>
            <p:cNvPr id="16" name="Freeform 16"/>
            <p:cNvSpPr/>
            <p:nvPr/>
          </p:nvSpPr>
          <p:spPr>
            <a:xfrm>
              <a:off x="0" y="0"/>
              <a:ext cx="812800" cy="812800"/>
            </a:xfrm>
            <a:custGeom>
              <a:avLst/>
              <a:gdLst/>
              <a:ahLst/>
              <a:cxnLst/>
              <a:rect l="l" t="t" r="r" b="b"/>
              <a:pathLst>
                <a:path w="812800" h="812800">
                  <a:moveTo>
                    <a:pt x="191169" y="0"/>
                  </a:moveTo>
                  <a:lnTo>
                    <a:pt x="621631" y="0"/>
                  </a:lnTo>
                  <a:cubicBezTo>
                    <a:pt x="727211" y="0"/>
                    <a:pt x="812800" y="85589"/>
                    <a:pt x="812800" y="191169"/>
                  </a:cubicBezTo>
                  <a:lnTo>
                    <a:pt x="812800" y="621631"/>
                  </a:lnTo>
                  <a:cubicBezTo>
                    <a:pt x="812800" y="727211"/>
                    <a:pt x="727211" y="812800"/>
                    <a:pt x="621631" y="812800"/>
                  </a:cubicBezTo>
                  <a:lnTo>
                    <a:pt x="191169" y="812800"/>
                  </a:lnTo>
                  <a:cubicBezTo>
                    <a:pt x="85589" y="812800"/>
                    <a:pt x="0" y="727211"/>
                    <a:pt x="0" y="621631"/>
                  </a:cubicBezTo>
                  <a:lnTo>
                    <a:pt x="0" y="191169"/>
                  </a:lnTo>
                  <a:cubicBezTo>
                    <a:pt x="0" y="85589"/>
                    <a:pt x="85589" y="0"/>
                    <a:pt x="191169" y="0"/>
                  </a:cubicBezTo>
                  <a:close/>
                </a:path>
              </a:pathLst>
            </a:custGeom>
            <a:solidFill>
              <a:srgbClr val="FFFFFF"/>
            </a:solidFill>
            <a:ln cap="sq">
              <a:noFill/>
              <a:prstDash val="solid"/>
              <a:miter/>
            </a:ln>
          </p:spPr>
          <p:txBody>
            <a:bodyPr/>
            <a:lstStyle/>
            <a:p>
              <a:endParaRPr lang="en-US"/>
            </a:p>
          </p:txBody>
        </p:sp>
        <p:sp>
          <p:nvSpPr>
            <p:cNvPr id="17" name="TextBox 17"/>
            <p:cNvSpPr txBox="1"/>
            <p:nvPr/>
          </p:nvSpPr>
          <p:spPr>
            <a:xfrm>
              <a:off x="0" y="-28575"/>
              <a:ext cx="812800" cy="84137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a:off x="10869180" y="6211658"/>
            <a:ext cx="809956" cy="809956"/>
            <a:chOff x="0" y="0"/>
            <a:chExt cx="812800" cy="812800"/>
          </a:xfrm>
        </p:grpSpPr>
        <p:sp>
          <p:nvSpPr>
            <p:cNvPr id="19" name="Freeform 19"/>
            <p:cNvSpPr/>
            <p:nvPr/>
          </p:nvSpPr>
          <p:spPr>
            <a:xfrm>
              <a:off x="0" y="0"/>
              <a:ext cx="812800" cy="812800"/>
            </a:xfrm>
            <a:custGeom>
              <a:avLst/>
              <a:gdLst/>
              <a:ahLst/>
              <a:cxnLst/>
              <a:rect l="l" t="t" r="r" b="b"/>
              <a:pathLst>
                <a:path w="812800" h="812800">
                  <a:moveTo>
                    <a:pt x="191169" y="0"/>
                  </a:moveTo>
                  <a:lnTo>
                    <a:pt x="621631" y="0"/>
                  </a:lnTo>
                  <a:cubicBezTo>
                    <a:pt x="727211" y="0"/>
                    <a:pt x="812800" y="85589"/>
                    <a:pt x="812800" y="191169"/>
                  </a:cubicBezTo>
                  <a:lnTo>
                    <a:pt x="812800" y="621631"/>
                  </a:lnTo>
                  <a:cubicBezTo>
                    <a:pt x="812800" y="727211"/>
                    <a:pt x="727211" y="812800"/>
                    <a:pt x="621631" y="812800"/>
                  </a:cubicBezTo>
                  <a:lnTo>
                    <a:pt x="191169" y="812800"/>
                  </a:lnTo>
                  <a:cubicBezTo>
                    <a:pt x="85589" y="812800"/>
                    <a:pt x="0" y="727211"/>
                    <a:pt x="0" y="621631"/>
                  </a:cubicBezTo>
                  <a:lnTo>
                    <a:pt x="0" y="191169"/>
                  </a:lnTo>
                  <a:cubicBezTo>
                    <a:pt x="0" y="85589"/>
                    <a:pt x="85589" y="0"/>
                    <a:pt x="191169" y="0"/>
                  </a:cubicBezTo>
                  <a:close/>
                </a:path>
              </a:pathLst>
            </a:custGeom>
            <a:solidFill>
              <a:srgbClr val="FFFFFF"/>
            </a:solidFill>
            <a:ln cap="sq">
              <a:noFill/>
              <a:prstDash val="solid"/>
              <a:miter/>
            </a:ln>
          </p:spPr>
          <p:txBody>
            <a:bodyPr/>
            <a:lstStyle/>
            <a:p>
              <a:endParaRPr lang="en-US"/>
            </a:p>
          </p:txBody>
        </p:sp>
        <p:sp>
          <p:nvSpPr>
            <p:cNvPr id="20" name="TextBox 20"/>
            <p:cNvSpPr txBox="1"/>
            <p:nvPr/>
          </p:nvSpPr>
          <p:spPr>
            <a:xfrm>
              <a:off x="0" y="-28575"/>
              <a:ext cx="812800" cy="84137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1900616" y="4187212"/>
            <a:ext cx="5246370" cy="524637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9100" r="-20993"/>
              </a:stretch>
            </a:blipFill>
          </p:spPr>
          <p:txBody>
            <a:bodyPr/>
            <a:lstStyle/>
            <a:p>
              <a:endParaRPr lang="en-US"/>
            </a:p>
          </p:txBody>
        </p:sp>
      </p:grpSp>
      <p:sp>
        <p:nvSpPr>
          <p:cNvPr id="23" name="Freeform 23"/>
          <p:cNvSpPr/>
          <p:nvPr/>
        </p:nvSpPr>
        <p:spPr>
          <a:xfrm>
            <a:off x="11064537" y="6398754"/>
            <a:ext cx="424870" cy="435764"/>
          </a:xfrm>
          <a:custGeom>
            <a:avLst/>
            <a:gdLst/>
            <a:ahLst/>
            <a:cxnLst/>
            <a:rect l="l" t="t" r="r" b="b"/>
            <a:pathLst>
              <a:path w="424870" h="435764">
                <a:moveTo>
                  <a:pt x="0" y="0"/>
                </a:moveTo>
                <a:lnTo>
                  <a:pt x="424870" y="0"/>
                </a:lnTo>
                <a:lnTo>
                  <a:pt x="424870" y="435764"/>
                </a:lnTo>
                <a:lnTo>
                  <a:pt x="0" y="4357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1032155" y="7881469"/>
            <a:ext cx="484006" cy="484006"/>
          </a:xfrm>
          <a:custGeom>
            <a:avLst/>
            <a:gdLst/>
            <a:ahLst/>
            <a:cxnLst/>
            <a:rect l="l" t="t" r="r" b="b"/>
            <a:pathLst>
              <a:path w="484006" h="484006">
                <a:moveTo>
                  <a:pt x="0" y="0"/>
                </a:moveTo>
                <a:lnTo>
                  <a:pt x="484006" y="0"/>
                </a:lnTo>
                <a:lnTo>
                  <a:pt x="484006" y="484006"/>
                </a:lnTo>
                <a:lnTo>
                  <a:pt x="0" y="4840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5"/>
          <p:cNvSpPr txBox="1"/>
          <p:nvPr/>
        </p:nvSpPr>
        <p:spPr>
          <a:xfrm>
            <a:off x="11976762" y="5181483"/>
            <a:ext cx="3193968" cy="304230"/>
          </a:xfrm>
          <a:prstGeom prst="rect">
            <a:avLst/>
          </a:prstGeom>
        </p:spPr>
        <p:txBody>
          <a:bodyPr lIns="0" tIns="0" rIns="0" bIns="0" rtlCol="0" anchor="t">
            <a:spAutoFit/>
          </a:bodyPr>
          <a:lstStyle/>
          <a:p>
            <a:pPr marL="0" lvl="0" indent="0" algn="l">
              <a:lnSpc>
                <a:spcPts val="2586"/>
              </a:lnSpc>
              <a:spcBef>
                <a:spcPct val="0"/>
              </a:spcBef>
            </a:pPr>
            <a:r>
              <a:rPr lang="en-US" sz="1847">
                <a:solidFill>
                  <a:srgbClr val="F0FBFE"/>
                </a:solidFill>
                <a:latin typeface="TT Norms"/>
                <a:ea typeface="TT Norms"/>
                <a:cs typeface="TT Norms"/>
                <a:sym typeface="TT Norms"/>
              </a:rPr>
              <a:t>1008039@mymail.sutd.edu.sg</a:t>
            </a:r>
          </a:p>
        </p:txBody>
      </p:sp>
      <p:sp>
        <p:nvSpPr>
          <p:cNvPr id="26" name="TextBox 26"/>
          <p:cNvSpPr txBox="1"/>
          <p:nvPr/>
        </p:nvSpPr>
        <p:spPr>
          <a:xfrm>
            <a:off x="11976762" y="4758280"/>
            <a:ext cx="1550000" cy="299377"/>
          </a:xfrm>
          <a:prstGeom prst="rect">
            <a:avLst/>
          </a:prstGeom>
        </p:spPr>
        <p:txBody>
          <a:bodyPr lIns="0" tIns="0" rIns="0" bIns="0" rtlCol="0" anchor="t">
            <a:spAutoFit/>
          </a:bodyPr>
          <a:lstStyle/>
          <a:p>
            <a:pPr marL="0" lvl="0" indent="0" algn="l">
              <a:lnSpc>
                <a:spcPts val="2370"/>
              </a:lnSpc>
              <a:spcBef>
                <a:spcPct val="0"/>
              </a:spcBef>
            </a:pPr>
            <a:r>
              <a:rPr lang="en-US" sz="2155" b="1">
                <a:solidFill>
                  <a:srgbClr val="F0FBFE"/>
                </a:solidFill>
                <a:latin typeface="TT Norms Bold"/>
                <a:ea typeface="TT Norms Bold"/>
                <a:cs typeface="TT Norms Bold"/>
                <a:sym typeface="TT Norms Bold"/>
              </a:rPr>
              <a:t>Contact me</a:t>
            </a:r>
          </a:p>
        </p:txBody>
      </p:sp>
      <p:sp>
        <p:nvSpPr>
          <p:cNvPr id="27" name="TextBox 27"/>
          <p:cNvSpPr txBox="1"/>
          <p:nvPr/>
        </p:nvSpPr>
        <p:spPr>
          <a:xfrm>
            <a:off x="11976762" y="8195155"/>
            <a:ext cx="1273293" cy="304230"/>
          </a:xfrm>
          <a:prstGeom prst="rect">
            <a:avLst/>
          </a:prstGeom>
        </p:spPr>
        <p:txBody>
          <a:bodyPr lIns="0" tIns="0" rIns="0" bIns="0" rtlCol="0" anchor="t">
            <a:spAutoFit/>
          </a:bodyPr>
          <a:lstStyle/>
          <a:p>
            <a:pPr marL="0" lvl="0" indent="0" algn="l">
              <a:lnSpc>
                <a:spcPts val="2586"/>
              </a:lnSpc>
              <a:spcBef>
                <a:spcPct val="0"/>
              </a:spcBef>
            </a:pPr>
            <a:r>
              <a:rPr lang="en-US" sz="1847" u="sng">
                <a:solidFill>
                  <a:srgbClr val="F0FBFE"/>
                </a:solidFill>
                <a:latin typeface="TT Norms"/>
                <a:ea typeface="TT Norms"/>
                <a:cs typeface="TT Norms"/>
                <a:sym typeface="TT Norms"/>
                <a:hlinkClick r:id="rId9" tooltip="https://sutihar.com"/>
              </a:rPr>
              <a:t>sutihar.com</a:t>
            </a:r>
          </a:p>
        </p:txBody>
      </p:sp>
      <p:sp>
        <p:nvSpPr>
          <p:cNvPr id="28" name="TextBox 28"/>
          <p:cNvSpPr txBox="1"/>
          <p:nvPr/>
        </p:nvSpPr>
        <p:spPr>
          <a:xfrm>
            <a:off x="11976762" y="7776135"/>
            <a:ext cx="3193968" cy="299377"/>
          </a:xfrm>
          <a:prstGeom prst="rect">
            <a:avLst/>
          </a:prstGeom>
        </p:spPr>
        <p:txBody>
          <a:bodyPr lIns="0" tIns="0" rIns="0" bIns="0" rtlCol="0" anchor="t">
            <a:spAutoFit/>
          </a:bodyPr>
          <a:lstStyle/>
          <a:p>
            <a:pPr marL="0" lvl="0" indent="0" algn="l">
              <a:lnSpc>
                <a:spcPts val="2370"/>
              </a:lnSpc>
              <a:spcBef>
                <a:spcPct val="0"/>
              </a:spcBef>
            </a:pPr>
            <a:r>
              <a:rPr lang="en-US" sz="2155" b="1">
                <a:solidFill>
                  <a:srgbClr val="F0FBFE"/>
                </a:solidFill>
                <a:latin typeface="TT Norms Bold"/>
                <a:ea typeface="TT Norms Bold"/>
                <a:cs typeface="TT Norms Bold"/>
                <a:sym typeface="TT Norms Bold"/>
              </a:rPr>
              <a:t>Know More</a:t>
            </a:r>
          </a:p>
        </p:txBody>
      </p:sp>
      <p:sp>
        <p:nvSpPr>
          <p:cNvPr id="29" name="TextBox 29"/>
          <p:cNvSpPr txBox="1"/>
          <p:nvPr/>
        </p:nvSpPr>
        <p:spPr>
          <a:xfrm>
            <a:off x="11976762" y="6688319"/>
            <a:ext cx="2428953" cy="304230"/>
          </a:xfrm>
          <a:prstGeom prst="rect">
            <a:avLst/>
          </a:prstGeom>
        </p:spPr>
        <p:txBody>
          <a:bodyPr lIns="0" tIns="0" rIns="0" bIns="0" rtlCol="0" anchor="t">
            <a:spAutoFit/>
          </a:bodyPr>
          <a:lstStyle/>
          <a:p>
            <a:pPr algn="l">
              <a:lnSpc>
                <a:spcPts val="2586"/>
              </a:lnSpc>
            </a:pPr>
            <a:r>
              <a:rPr lang="en-US" sz="1847" u="sng">
                <a:solidFill>
                  <a:srgbClr val="F0FBFE"/>
                </a:solidFill>
                <a:latin typeface="TT Norms"/>
                <a:ea typeface="TT Norms"/>
                <a:cs typeface="TT Norms"/>
                <a:sym typeface="TT Norms"/>
                <a:hlinkClick r:id="rId10" tooltip="https://linkedin.com/in/sutihar"/>
              </a:rPr>
              <a:t>linkedin.com/in/sutihar</a:t>
            </a:r>
          </a:p>
        </p:txBody>
      </p:sp>
      <p:sp>
        <p:nvSpPr>
          <p:cNvPr id="30" name="TextBox 30"/>
          <p:cNvSpPr txBox="1"/>
          <p:nvPr/>
        </p:nvSpPr>
        <p:spPr>
          <a:xfrm>
            <a:off x="11976762" y="6269299"/>
            <a:ext cx="3193968" cy="299377"/>
          </a:xfrm>
          <a:prstGeom prst="rect">
            <a:avLst/>
          </a:prstGeom>
        </p:spPr>
        <p:txBody>
          <a:bodyPr lIns="0" tIns="0" rIns="0" bIns="0" rtlCol="0" anchor="t">
            <a:spAutoFit/>
          </a:bodyPr>
          <a:lstStyle/>
          <a:p>
            <a:pPr algn="l">
              <a:lnSpc>
                <a:spcPts val="2370"/>
              </a:lnSpc>
            </a:pPr>
            <a:r>
              <a:rPr lang="en-US" sz="2155" b="1">
                <a:solidFill>
                  <a:srgbClr val="F0FBFE"/>
                </a:solidFill>
                <a:latin typeface="TT Norms Bold"/>
                <a:ea typeface="TT Norms Bold"/>
                <a:cs typeface="TT Norms Bold"/>
                <a:sym typeface="TT Norms Bold"/>
              </a:rPr>
              <a:t>Social Media</a:t>
            </a:r>
          </a:p>
        </p:txBody>
      </p:sp>
      <p:sp>
        <p:nvSpPr>
          <p:cNvPr id="31" name="TextBox 31"/>
          <p:cNvSpPr txBox="1"/>
          <p:nvPr/>
        </p:nvSpPr>
        <p:spPr>
          <a:xfrm>
            <a:off x="4933458" y="1685054"/>
            <a:ext cx="8421084" cy="1844932"/>
          </a:xfrm>
          <a:prstGeom prst="rect">
            <a:avLst/>
          </a:prstGeom>
        </p:spPr>
        <p:txBody>
          <a:bodyPr lIns="0" tIns="0" rIns="0" bIns="0" rtlCol="0" anchor="t">
            <a:spAutoFit/>
          </a:bodyPr>
          <a:lstStyle/>
          <a:p>
            <a:pPr algn="l">
              <a:lnSpc>
                <a:spcPts val="14609"/>
              </a:lnSpc>
            </a:pPr>
            <a:r>
              <a:rPr lang="en-US" sz="12174">
                <a:solidFill>
                  <a:srgbClr val="F0FBFE"/>
                </a:solidFill>
                <a:latin typeface="Archive"/>
                <a:ea typeface="Archive"/>
                <a:cs typeface="Archive"/>
                <a:sym typeface="Archive"/>
              </a:rPr>
              <a:t>Thank You</a:t>
            </a:r>
          </a:p>
        </p:txBody>
      </p:sp>
      <p:sp>
        <p:nvSpPr>
          <p:cNvPr id="32" name="TextBox 32"/>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33" name="TextBox 33"/>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45C7-049B-82A0-D707-EBCE37DB5E1A}"/>
              </a:ext>
            </a:extLst>
          </p:cNvPr>
          <p:cNvSpPr>
            <a:spLocks noGrp="1"/>
          </p:cNvSpPr>
          <p:nvPr>
            <p:ph type="title"/>
          </p:nvPr>
        </p:nvSpPr>
        <p:spPr>
          <a:xfrm>
            <a:off x="720000" y="656400"/>
            <a:ext cx="16848000" cy="1032756"/>
          </a:xfrm>
        </p:spPr>
        <p:txBody>
          <a:bodyPr/>
          <a:lstStyle/>
          <a:p>
            <a:r>
              <a:rPr lang="en-SG" sz="4000" b="1" dirty="0">
                <a:solidFill>
                  <a:srgbClr val="2E334E"/>
                </a:solidFill>
                <a:latin typeface="Calibri"/>
              </a:rPr>
              <a:t>Round 1 &amp; Round 2 Admin Slide</a:t>
            </a:r>
            <a:endParaRPr lang="en-SG" sz="4000" dirty="0"/>
          </a:p>
        </p:txBody>
      </p:sp>
      <p:sp>
        <p:nvSpPr>
          <p:cNvPr id="3" name="Slide Number Placeholder 2">
            <a:extLst>
              <a:ext uri="{FF2B5EF4-FFF2-40B4-BE49-F238E27FC236}">
                <a16:creationId xmlns:a16="http://schemas.microsoft.com/office/drawing/2014/main" id="{3AB149E2-4C95-278D-63F0-09111BBEE619}"/>
              </a:ext>
            </a:extLst>
          </p:cNvPr>
          <p:cNvSpPr>
            <a:spLocks noGrp="1"/>
          </p:cNvSpPr>
          <p:nvPr>
            <p:ph type="sldNum" sz="quarter" idx="4"/>
          </p:nvPr>
        </p:nvSpPr>
        <p:spPr/>
        <p:txBody>
          <a:bodyPr/>
          <a:lstStyle/>
          <a:p>
            <a:fld id="{6DAB3F6F-6A30-410C-8DAB-3E7769D71CBC}" type="slidenum">
              <a:rPr lang="en-US" smtClean="0"/>
              <a:pPr/>
              <a:t>2</a:t>
            </a:fld>
            <a:endParaRPr lang="en-US" dirty="0"/>
          </a:p>
        </p:txBody>
      </p:sp>
      <p:graphicFrame>
        <p:nvGraphicFramePr>
          <p:cNvPr id="4" name="Table 3">
            <a:extLst>
              <a:ext uri="{FF2B5EF4-FFF2-40B4-BE49-F238E27FC236}">
                <a16:creationId xmlns:a16="http://schemas.microsoft.com/office/drawing/2014/main" id="{D63A0F2C-2A07-267F-2691-B99CB553ED5E}"/>
              </a:ext>
            </a:extLst>
          </p:cNvPr>
          <p:cNvGraphicFramePr>
            <a:graphicFrameLocks noGrp="1"/>
          </p:cNvGraphicFramePr>
          <p:nvPr>
            <p:extLst>
              <p:ext uri="{D42A27DB-BD31-4B8C-83A1-F6EECF244321}">
                <p14:modId xmlns:p14="http://schemas.microsoft.com/office/powerpoint/2010/main" val="2054062384"/>
              </p:ext>
            </p:extLst>
          </p:nvPr>
        </p:nvGraphicFramePr>
        <p:xfrm>
          <a:off x="720728" y="1603671"/>
          <a:ext cx="16847272" cy="7778670"/>
        </p:xfrm>
        <a:graphic>
          <a:graphicData uri="http://schemas.openxmlformats.org/drawingml/2006/table">
            <a:tbl>
              <a:tblPr firstRow="1" bandRow="1">
                <a:tableStyleId>{2D5ABB26-0587-4C30-8999-92F81FD0307C}</a:tableStyleId>
              </a:tblPr>
              <a:tblGrid>
                <a:gridCol w="3924228">
                  <a:extLst>
                    <a:ext uri="{9D8B030D-6E8A-4147-A177-3AD203B41FA5}">
                      <a16:colId xmlns:a16="http://schemas.microsoft.com/office/drawing/2014/main" val="344007326"/>
                    </a:ext>
                  </a:extLst>
                </a:gridCol>
                <a:gridCol w="7295268">
                  <a:extLst>
                    <a:ext uri="{9D8B030D-6E8A-4147-A177-3AD203B41FA5}">
                      <a16:colId xmlns:a16="http://schemas.microsoft.com/office/drawing/2014/main" val="2437284040"/>
                    </a:ext>
                  </a:extLst>
                </a:gridCol>
                <a:gridCol w="2537776">
                  <a:extLst>
                    <a:ext uri="{9D8B030D-6E8A-4147-A177-3AD203B41FA5}">
                      <a16:colId xmlns:a16="http://schemas.microsoft.com/office/drawing/2014/main" val="918266315"/>
                    </a:ext>
                  </a:extLst>
                </a:gridCol>
                <a:gridCol w="3090000">
                  <a:extLst>
                    <a:ext uri="{9D8B030D-6E8A-4147-A177-3AD203B41FA5}">
                      <a16:colId xmlns:a16="http://schemas.microsoft.com/office/drawing/2014/main" val="1512062154"/>
                    </a:ext>
                  </a:extLst>
                </a:gridCol>
              </a:tblGrid>
              <a:tr h="1114130">
                <a:tc>
                  <a:txBody>
                    <a:bodyPr/>
                    <a:lstStyle/>
                    <a:p>
                      <a:pPr algn="l">
                        <a:lnSpc>
                          <a:spcPts val="1635"/>
                        </a:lnSpc>
                      </a:pPr>
                      <a:r>
                        <a:rPr lang="en-US" sz="2200" b="1" spc="-5" dirty="0">
                          <a:solidFill>
                            <a:schemeClr val="tx2"/>
                          </a:solidFill>
                          <a:latin typeface="+mn-lt"/>
                          <a:cs typeface="Calibri"/>
                        </a:rPr>
                        <a:t>PIC 1: Name, Email Address: </a:t>
                      </a:r>
                    </a:p>
                  </a:txBody>
                  <a:tcPr marL="243840" marR="243840" marT="121920" marB="12192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00000"/>
                        </a:lnSpc>
                      </a:pPr>
                      <a:r>
                        <a:rPr lang="en-US" sz="2200" dirty="0">
                          <a:solidFill>
                            <a:schemeClr val="tx1"/>
                          </a:solidFill>
                          <a:latin typeface="Times New Roman"/>
                          <a:cs typeface="Times New Roman"/>
                        </a:rPr>
                        <a:t>Utkarsh Raj Sutihar</a:t>
                      </a:r>
                    </a:p>
                    <a:p>
                      <a:pPr algn="l">
                        <a:lnSpc>
                          <a:spcPct val="100000"/>
                        </a:lnSpc>
                      </a:pPr>
                      <a:r>
                        <a:rPr lang="en-US" sz="2200" dirty="0">
                          <a:solidFill>
                            <a:schemeClr val="tx1"/>
                          </a:solidFill>
                          <a:latin typeface="Times New Roman"/>
                          <a:cs typeface="Times New Roman"/>
                        </a:rPr>
                        <a:t>1008039@mymail.sutd.edu.sg</a:t>
                      </a:r>
                      <a:endParaRPr sz="2200" dirty="0">
                        <a:solidFill>
                          <a:schemeClr val="tx1"/>
                        </a:solidFill>
                        <a:latin typeface="Times New Roman"/>
                        <a:cs typeface="Times New Roman"/>
                      </a:endParaRPr>
                    </a:p>
                  </a:txBody>
                  <a:tcPr marL="243840" marR="243840" marT="121920" marB="12192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1635"/>
                        </a:lnSpc>
                        <a:spcBef>
                          <a:spcPts val="0"/>
                        </a:spcBef>
                        <a:spcAft>
                          <a:spcPts val="0"/>
                        </a:spcAft>
                        <a:buClrTx/>
                        <a:buSzTx/>
                        <a:buFontTx/>
                        <a:buNone/>
                        <a:tabLst/>
                        <a:defRPr/>
                      </a:pPr>
                      <a:r>
                        <a:rPr lang="en-SG" sz="2200" b="1" kern="1200" spc="-5" dirty="0">
                          <a:solidFill>
                            <a:schemeClr val="tx2"/>
                          </a:solidFill>
                          <a:latin typeface="+mn-lt"/>
                          <a:ea typeface="+mn-ea"/>
                          <a:cs typeface="Calibri"/>
                        </a:rPr>
                        <a:t>School, Mobile No. </a:t>
                      </a:r>
                    </a:p>
                  </a:txBody>
                  <a:tcPr marL="243840" marR="243840" marT="121920" marB="12192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nSpc>
                          <a:spcPct val="100000"/>
                        </a:lnSpc>
                      </a:pPr>
                      <a:r>
                        <a:rPr lang="en-US" sz="2200" dirty="0">
                          <a:solidFill>
                            <a:schemeClr val="tx1"/>
                          </a:solidFill>
                          <a:latin typeface="Times New Roman"/>
                          <a:cs typeface="Times New Roman"/>
                        </a:rPr>
                        <a:t>Singapore University of Technology and Design</a:t>
                      </a:r>
                    </a:p>
                    <a:p>
                      <a:pPr>
                        <a:lnSpc>
                          <a:spcPct val="100000"/>
                        </a:lnSpc>
                      </a:pPr>
                      <a:r>
                        <a:rPr lang="en-US" sz="2200" dirty="0">
                          <a:solidFill>
                            <a:schemeClr val="tx1"/>
                          </a:solidFill>
                          <a:latin typeface="Times New Roman"/>
                          <a:cs typeface="Times New Roman"/>
                        </a:rPr>
                        <a:t>+65 86238301</a:t>
                      </a:r>
                      <a:endParaRPr sz="2200" dirty="0">
                        <a:solidFill>
                          <a:schemeClr val="tx1"/>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799213"/>
                  </a:ext>
                </a:extLst>
              </a:tr>
              <a:tr h="1418146">
                <a:tc>
                  <a:txBody>
                    <a:bodyPr/>
                    <a:lstStyle/>
                    <a:p>
                      <a:pPr marL="0" marR="0" lvl="0" indent="0" algn="l" defTabSz="914400" rtl="0" eaLnBrk="1" fontAlgn="auto" latinLnBrk="0" hangingPunct="1">
                        <a:lnSpc>
                          <a:spcPts val="1635"/>
                        </a:lnSpc>
                        <a:spcBef>
                          <a:spcPts val="0"/>
                        </a:spcBef>
                        <a:spcAft>
                          <a:spcPts val="0"/>
                        </a:spcAft>
                        <a:buClrTx/>
                        <a:buSzTx/>
                        <a:buFontTx/>
                        <a:buNone/>
                        <a:tabLst/>
                        <a:defRPr/>
                      </a:pPr>
                      <a:r>
                        <a:rPr lang="en-US" sz="2200" b="1" spc="-5" dirty="0">
                          <a:solidFill>
                            <a:schemeClr val="tx2"/>
                          </a:solidFill>
                          <a:latin typeface="+mn-lt"/>
                          <a:cs typeface="Calibri"/>
                        </a:rPr>
                        <a:t>PIC 2: Name, Email Address: </a:t>
                      </a:r>
                    </a:p>
                    <a:p>
                      <a:pPr marL="0" marR="0" lvl="0" indent="0" algn="l" defTabSz="914400" rtl="0" eaLnBrk="1" fontAlgn="auto" latinLnBrk="0" hangingPunct="1">
                        <a:lnSpc>
                          <a:spcPts val="1635"/>
                        </a:lnSpc>
                        <a:spcBef>
                          <a:spcPts val="0"/>
                        </a:spcBef>
                        <a:spcAft>
                          <a:spcPts val="0"/>
                        </a:spcAft>
                        <a:buClrTx/>
                        <a:buSzTx/>
                        <a:buFontTx/>
                        <a:buNone/>
                        <a:tabLst/>
                        <a:defRPr/>
                      </a:pPr>
                      <a:endParaRPr lang="en-US" sz="2200" b="1" spc="-5" dirty="0">
                        <a:solidFill>
                          <a:schemeClr val="tx2"/>
                        </a:solidFill>
                        <a:latin typeface="+mn-lt"/>
                        <a:cs typeface="Calibri"/>
                      </a:endParaRPr>
                    </a:p>
                  </a:txBody>
                  <a:tcPr marL="243840" marR="243840" marT="121920" marB="1219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gn="l">
                        <a:lnSpc>
                          <a:spcPct val="100000"/>
                        </a:lnSpc>
                      </a:pPr>
                      <a:endParaRPr sz="2200" dirty="0">
                        <a:solidFill>
                          <a:schemeClr val="tx2"/>
                        </a:solidFill>
                        <a:latin typeface="Times New Roman"/>
                        <a:cs typeface="Times New Roman"/>
                      </a:endParaRPr>
                    </a:p>
                  </a:txBody>
                  <a:tcPr marL="243840" marR="243840" marT="121920" marB="1219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0" marR="0" lvl="0" indent="0" algn="l" defTabSz="914400" rtl="0" eaLnBrk="1" fontAlgn="auto" latinLnBrk="0" hangingPunct="1">
                        <a:lnSpc>
                          <a:spcPts val="1635"/>
                        </a:lnSpc>
                        <a:spcBef>
                          <a:spcPts val="0"/>
                        </a:spcBef>
                        <a:spcAft>
                          <a:spcPts val="0"/>
                        </a:spcAft>
                        <a:buClrTx/>
                        <a:buSzTx/>
                        <a:buFontTx/>
                        <a:buNone/>
                        <a:tabLst/>
                        <a:defRPr/>
                      </a:pPr>
                      <a:r>
                        <a:rPr lang="en-SG" sz="2200" b="1" spc="-5" dirty="0">
                          <a:solidFill>
                            <a:schemeClr val="tx2"/>
                          </a:solidFill>
                          <a:latin typeface="+mn-lt"/>
                          <a:cs typeface="Calibri"/>
                        </a:rPr>
                        <a:t>School, Mobile No. </a:t>
                      </a:r>
                    </a:p>
                  </a:txBody>
                  <a:tcPr marL="243840" marR="243840" marT="121920" marB="1219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endParaRPr lang="en-SG" sz="3600" dirty="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3237906321"/>
                  </a:ext>
                </a:extLst>
              </a:tr>
              <a:tr h="1431880">
                <a:tc>
                  <a:txBody>
                    <a:bodyPr/>
                    <a:lstStyle/>
                    <a:p>
                      <a:pPr algn="l">
                        <a:lnSpc>
                          <a:spcPts val="1635"/>
                        </a:lnSpc>
                      </a:pPr>
                      <a:r>
                        <a:rPr lang="en-SG" sz="2200" b="1" dirty="0">
                          <a:solidFill>
                            <a:schemeClr val="tx2"/>
                          </a:solidFill>
                          <a:latin typeface="Calibri"/>
                          <a:cs typeface="Calibri"/>
                        </a:rPr>
                        <a:t>Team Members’ Name (max Team of 5)</a:t>
                      </a:r>
                      <a:endParaRPr sz="2200" dirty="0">
                        <a:solidFill>
                          <a:schemeClr val="tx2"/>
                        </a:solidFill>
                        <a:latin typeface="Calibri"/>
                        <a:cs typeface="Calibri"/>
                      </a:endParaRPr>
                    </a:p>
                  </a:txBody>
                  <a:tcPr marL="243840" marR="243840" marT="121920" marB="12192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gridSpan="3">
                  <a:txBody>
                    <a:bodyPr/>
                    <a:lstStyle/>
                    <a:p>
                      <a:pPr algn="l">
                        <a:lnSpc>
                          <a:spcPct val="100000"/>
                        </a:lnSpc>
                      </a:pPr>
                      <a:endParaRPr sz="2200" dirty="0">
                        <a:solidFill>
                          <a:schemeClr val="tx2"/>
                        </a:solidFill>
                        <a:latin typeface="Times New Roman"/>
                        <a:cs typeface="Times New Roman"/>
                      </a:endParaRPr>
                    </a:p>
                  </a:txBody>
                  <a:tcPr marL="243840" marR="243840" marT="121920" marB="12192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2131196608"/>
                  </a:ext>
                </a:extLst>
              </a:tr>
              <a:tr h="1193234">
                <a:tc>
                  <a:txBody>
                    <a:bodyPr/>
                    <a:lstStyle/>
                    <a:p>
                      <a:pPr algn="l">
                        <a:lnSpc>
                          <a:spcPct val="100000"/>
                        </a:lnSpc>
                        <a:spcBef>
                          <a:spcPts val="650"/>
                        </a:spcBef>
                      </a:pPr>
                      <a:r>
                        <a:rPr sz="2200" b="1" dirty="0">
                          <a:solidFill>
                            <a:schemeClr val="tx2"/>
                          </a:solidFill>
                          <a:latin typeface="Calibri"/>
                          <a:cs typeface="Calibri"/>
                        </a:rPr>
                        <a:t>Title</a:t>
                      </a:r>
                      <a:r>
                        <a:rPr sz="2200" b="1" spc="-15" dirty="0">
                          <a:solidFill>
                            <a:schemeClr val="tx2"/>
                          </a:solidFill>
                          <a:latin typeface="Calibri"/>
                          <a:cs typeface="Calibri"/>
                        </a:rPr>
                        <a:t> </a:t>
                      </a:r>
                      <a:r>
                        <a:rPr sz="2200" b="1" dirty="0">
                          <a:solidFill>
                            <a:schemeClr val="tx2"/>
                          </a:solidFill>
                          <a:latin typeface="Calibri"/>
                          <a:cs typeface="Calibri"/>
                        </a:rPr>
                        <a:t>of</a:t>
                      </a:r>
                      <a:r>
                        <a:rPr sz="2200" b="1" spc="-15" dirty="0">
                          <a:solidFill>
                            <a:schemeClr val="tx2"/>
                          </a:solidFill>
                          <a:latin typeface="Calibri"/>
                          <a:cs typeface="Calibri"/>
                        </a:rPr>
                        <a:t> </a:t>
                      </a:r>
                      <a:r>
                        <a:rPr sz="2200" b="1" spc="-5" dirty="0">
                          <a:solidFill>
                            <a:schemeClr val="tx2"/>
                          </a:solidFill>
                          <a:latin typeface="Calibri"/>
                          <a:cs typeface="Calibri"/>
                        </a:rPr>
                        <a:t>Business</a:t>
                      </a:r>
                      <a:r>
                        <a:rPr sz="2200" b="1" spc="-15" dirty="0">
                          <a:solidFill>
                            <a:schemeClr val="tx2"/>
                          </a:solidFill>
                          <a:latin typeface="Calibri"/>
                          <a:cs typeface="Calibri"/>
                        </a:rPr>
                        <a:t> </a:t>
                      </a:r>
                      <a:r>
                        <a:rPr sz="2200" b="1" dirty="0">
                          <a:solidFill>
                            <a:schemeClr val="tx2"/>
                          </a:solidFill>
                          <a:latin typeface="Calibri"/>
                          <a:cs typeface="Calibri"/>
                        </a:rPr>
                        <a:t>Plan</a:t>
                      </a:r>
                      <a:endParaRPr sz="2200" dirty="0">
                        <a:solidFill>
                          <a:schemeClr val="tx2"/>
                        </a:solidFill>
                        <a:latin typeface="Calibri"/>
                        <a:cs typeface="Calibri"/>
                      </a:endParaRPr>
                    </a:p>
                  </a:txBody>
                  <a:tcPr marL="243840" marR="243840" marT="121920" marB="12192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gridSpan="3">
                  <a:txBody>
                    <a:bodyPr/>
                    <a:lstStyle/>
                    <a:p>
                      <a:pPr algn="l">
                        <a:lnSpc>
                          <a:spcPct val="100000"/>
                        </a:lnSpc>
                      </a:pPr>
                      <a:r>
                        <a:rPr lang="en-US" sz="2200" dirty="0">
                          <a:solidFill>
                            <a:schemeClr val="tx1"/>
                          </a:solidFill>
                          <a:latin typeface="Times New Roman"/>
                          <a:cs typeface="Times New Roman"/>
                        </a:rPr>
                        <a:t>Cashket – Cashflow AI</a:t>
                      </a:r>
                      <a:endParaRPr sz="2200" dirty="0">
                        <a:solidFill>
                          <a:schemeClr val="tx1"/>
                        </a:solidFill>
                        <a:latin typeface="Times New Roman"/>
                        <a:cs typeface="Times New Roman"/>
                      </a:endParaRPr>
                    </a:p>
                  </a:txBody>
                  <a:tcPr marL="243840" marR="243840" marT="121920" marB="12192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825316064"/>
                  </a:ext>
                </a:extLst>
              </a:tr>
              <a:tr h="2513264">
                <a:tc gridSpan="4">
                  <a:txBody>
                    <a:bodyPr/>
                    <a:lstStyle/>
                    <a:p>
                      <a:pPr marL="0" marR="0" lvl="0" indent="0" algn="l" defTabSz="914400" rtl="0" eaLnBrk="1" fontAlgn="auto" latinLnBrk="0" hangingPunct="1">
                        <a:lnSpc>
                          <a:spcPct val="100000"/>
                        </a:lnSpc>
                        <a:spcBef>
                          <a:spcPts val="5"/>
                        </a:spcBef>
                        <a:spcAft>
                          <a:spcPts val="0"/>
                        </a:spcAft>
                        <a:buClrTx/>
                        <a:buSzTx/>
                        <a:buFontTx/>
                        <a:buNone/>
                        <a:tabLst/>
                        <a:defRPr/>
                      </a:pPr>
                      <a:r>
                        <a:rPr sz="2200" b="1" spc="-5" dirty="0">
                          <a:solidFill>
                            <a:schemeClr val="tx2"/>
                          </a:solidFill>
                          <a:latin typeface="Calibri"/>
                          <a:cs typeface="Calibri"/>
                        </a:rPr>
                        <a:t>Business</a:t>
                      </a:r>
                      <a:r>
                        <a:rPr sz="2200" b="1" spc="-15" dirty="0">
                          <a:solidFill>
                            <a:schemeClr val="tx2"/>
                          </a:solidFill>
                          <a:latin typeface="Calibri"/>
                          <a:cs typeface="Calibri"/>
                        </a:rPr>
                        <a:t> </a:t>
                      </a:r>
                      <a:r>
                        <a:rPr sz="2200" b="1" dirty="0">
                          <a:solidFill>
                            <a:schemeClr val="tx2"/>
                          </a:solidFill>
                          <a:latin typeface="Calibri"/>
                          <a:cs typeface="Calibri"/>
                        </a:rPr>
                        <a:t>Plan</a:t>
                      </a:r>
                      <a:r>
                        <a:rPr lang="en-SG" sz="2200" b="1" dirty="0">
                          <a:solidFill>
                            <a:schemeClr val="tx2"/>
                          </a:solidFill>
                          <a:latin typeface="+mn-lt"/>
                          <a:cs typeface="Calibri"/>
                        </a:rPr>
                        <a:t> Summary</a:t>
                      </a:r>
                      <a:r>
                        <a:rPr sz="2200" b="1" dirty="0">
                          <a:solidFill>
                            <a:schemeClr val="tx2"/>
                          </a:solidFill>
                          <a:latin typeface="Calibri"/>
                          <a:cs typeface="Calibri"/>
                        </a:rPr>
                        <a:t>:</a:t>
                      </a:r>
                      <a:r>
                        <a:rPr lang="en-US" sz="2200" b="1" dirty="0">
                          <a:solidFill>
                            <a:schemeClr val="tx2"/>
                          </a:solidFill>
                          <a:latin typeface="Calibri"/>
                          <a:cs typeface="Calibri"/>
                        </a:rPr>
                        <a:t> </a:t>
                      </a:r>
                      <a:r>
                        <a:rPr lang="en-US" sz="2200" b="1" kern="1200" dirty="0">
                          <a:solidFill>
                            <a:schemeClr val="tx1"/>
                          </a:solidFill>
                          <a:latin typeface="+mn-lt"/>
                          <a:ea typeface="+mn-ea"/>
                          <a:cs typeface="Calibri"/>
                        </a:rPr>
                        <a:t>Cashket</a:t>
                      </a:r>
                      <a:r>
                        <a:rPr lang="en-US" sz="2400" dirty="0">
                          <a:solidFill>
                            <a:schemeClr val="tx1"/>
                          </a:solidFill>
                        </a:rPr>
                        <a:t> </a:t>
                      </a:r>
                      <a:r>
                        <a:rPr lang="en-US" sz="2200" kern="1200" dirty="0">
                          <a:solidFill>
                            <a:schemeClr val="tx1"/>
                          </a:solidFill>
                          <a:latin typeface="Times New Roman"/>
                          <a:ea typeface="+mn-ea"/>
                          <a:cs typeface="Times New Roman"/>
                        </a:rPr>
                        <a:t>is an AI-powered cash flow intelligence tool built for Singaporean SMEs facing rising cost pressures and trade uncertainties. It connects with existing tools and database like Excel, automates invoice processing using LLM-based OCR, and provides real-time analytics, cash gap alerts, and follow-up actions—no finance or technical expertise needed. With a hybrid pricing model (affordable SaaS for small firms and full-system deployment for privacy-sensitive clients), Cashket addresses a market of over 147K SMEs across logistics, retail, and manufacturing. Its modular tech stack enables rapid 12-month deployment, and projected breakeven is between Q2–Q3 of Year 1. Cashket stands out with contextual AI agents, privacy-preserving design, and 80–85% SaaS margins—making it a timely solution with strong financial sustainability.</a:t>
                      </a:r>
                    </a:p>
                  </a:txBody>
                  <a:tcPr marL="243840" marR="243840" marT="121920" marB="12192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3109197755"/>
                  </a:ext>
                </a:extLst>
              </a:tr>
            </a:tbl>
          </a:graphicData>
        </a:graphic>
      </p:graphicFrame>
    </p:spTree>
    <p:extLst>
      <p:ext uri="{BB962C8B-B14F-4D97-AF65-F5344CB8AC3E}">
        <p14:creationId xmlns:p14="http://schemas.microsoft.com/office/powerpoint/2010/main" val="2613677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B0C10">
                <a:alpha val="100000"/>
              </a:srgbClr>
            </a:gs>
            <a:gs pos="50000">
              <a:srgbClr val="1F2833">
                <a:alpha val="100000"/>
              </a:srgbClr>
            </a:gs>
            <a:gs pos="100000">
              <a:srgbClr val="45A29E">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905866" y="8215583"/>
            <a:ext cx="5773412" cy="57734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FFFF">
                  <a:alpha val="15686"/>
                </a:srgbClr>
              </a:solidFill>
              <a:prstDash val="solid"/>
              <a:miter/>
            </a:ln>
          </p:spPr>
          <p:txBody>
            <a:bodyPr/>
            <a:lstStyle/>
            <a:p>
              <a:endParaRPr lang="en-US"/>
            </a:p>
          </p:txBody>
        </p:sp>
        <p:sp>
          <p:nvSpPr>
            <p:cNvPr id="4" name="TextBox 4"/>
            <p:cNvSpPr txBox="1"/>
            <p:nvPr/>
          </p:nvSpPr>
          <p:spPr>
            <a:xfrm>
              <a:off x="76200" y="47625"/>
              <a:ext cx="660400" cy="68897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0877563" y="-3958129"/>
            <a:ext cx="9399072" cy="939907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9DDE">
                <a:alpha val="25882"/>
              </a:srgbClr>
            </a:solidFill>
            <a:ln cap="sq">
              <a:no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132282" y="-2358815"/>
            <a:ext cx="4321964" cy="432196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FFFF">
                  <a:alpha val="15686"/>
                </a:srgbClr>
              </a:soli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847318" y="3239610"/>
            <a:ext cx="6536650" cy="6536650"/>
          </a:xfrm>
          <a:custGeom>
            <a:avLst/>
            <a:gdLst/>
            <a:ahLst/>
            <a:cxnLst/>
            <a:rect l="l" t="t" r="r" b="b"/>
            <a:pathLst>
              <a:path w="6536650" h="6536650">
                <a:moveTo>
                  <a:pt x="0" y="0"/>
                </a:moveTo>
                <a:lnTo>
                  <a:pt x="6536650" y="0"/>
                </a:lnTo>
                <a:lnTo>
                  <a:pt x="6536650" y="6536651"/>
                </a:lnTo>
                <a:lnTo>
                  <a:pt x="0" y="6536651"/>
                </a:lnTo>
                <a:lnTo>
                  <a:pt x="0" y="0"/>
                </a:lnTo>
                <a:close/>
              </a:path>
            </a:pathLst>
          </a:custGeom>
          <a:blipFill>
            <a:blip r:embed="rId2"/>
            <a:stretch>
              <a:fillRect/>
            </a:stretch>
          </a:blipFill>
        </p:spPr>
        <p:txBody>
          <a:bodyPr/>
          <a:lstStyle/>
          <a:p>
            <a:endParaRPr lang="en-US"/>
          </a:p>
        </p:txBody>
      </p:sp>
      <p:sp>
        <p:nvSpPr>
          <p:cNvPr id="12" name="Freeform 12"/>
          <p:cNvSpPr/>
          <p:nvPr/>
        </p:nvSpPr>
        <p:spPr>
          <a:xfrm>
            <a:off x="0" y="3987499"/>
            <a:ext cx="4842013" cy="4842013"/>
          </a:xfrm>
          <a:custGeom>
            <a:avLst/>
            <a:gdLst/>
            <a:ahLst/>
            <a:cxnLst/>
            <a:rect l="l" t="t" r="r" b="b"/>
            <a:pathLst>
              <a:path w="4842013" h="4842013">
                <a:moveTo>
                  <a:pt x="0" y="0"/>
                </a:moveTo>
                <a:lnTo>
                  <a:pt x="4842013" y="0"/>
                </a:lnTo>
                <a:lnTo>
                  <a:pt x="4842013" y="4842013"/>
                </a:lnTo>
                <a:lnTo>
                  <a:pt x="0" y="4842013"/>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681530" y="3004160"/>
            <a:ext cx="4587397" cy="1086305"/>
            <a:chOff x="0" y="0"/>
            <a:chExt cx="1208203" cy="286105"/>
          </a:xfrm>
        </p:grpSpPr>
        <p:sp>
          <p:nvSpPr>
            <p:cNvPr id="14" name="Freeform 14"/>
            <p:cNvSpPr/>
            <p:nvPr/>
          </p:nvSpPr>
          <p:spPr>
            <a:xfrm>
              <a:off x="0" y="0"/>
              <a:ext cx="1208203" cy="286105"/>
            </a:xfrm>
            <a:custGeom>
              <a:avLst/>
              <a:gdLst/>
              <a:ahLst/>
              <a:cxnLst/>
              <a:rect l="l" t="t" r="r" b="b"/>
              <a:pathLst>
                <a:path w="1208203" h="286105">
                  <a:moveTo>
                    <a:pt x="37128" y="0"/>
                  </a:moveTo>
                  <a:lnTo>
                    <a:pt x="1171075" y="0"/>
                  </a:lnTo>
                  <a:cubicBezTo>
                    <a:pt x="1180922" y="0"/>
                    <a:pt x="1190366" y="3912"/>
                    <a:pt x="1197329" y="10875"/>
                  </a:cubicBezTo>
                  <a:cubicBezTo>
                    <a:pt x="1204292" y="17838"/>
                    <a:pt x="1208203" y="27281"/>
                    <a:pt x="1208203" y="37128"/>
                  </a:cubicBezTo>
                  <a:lnTo>
                    <a:pt x="1208203" y="248977"/>
                  </a:lnTo>
                  <a:cubicBezTo>
                    <a:pt x="1208203" y="269482"/>
                    <a:pt x="1191580" y="286105"/>
                    <a:pt x="1171075" y="286105"/>
                  </a:cubicBezTo>
                  <a:lnTo>
                    <a:pt x="37128" y="286105"/>
                  </a:lnTo>
                  <a:cubicBezTo>
                    <a:pt x="16623" y="286105"/>
                    <a:pt x="0" y="269482"/>
                    <a:pt x="0" y="248977"/>
                  </a:cubicBezTo>
                  <a:lnTo>
                    <a:pt x="0" y="37128"/>
                  </a:lnTo>
                  <a:cubicBezTo>
                    <a:pt x="0" y="16623"/>
                    <a:pt x="16623" y="0"/>
                    <a:pt x="37128" y="0"/>
                  </a:cubicBezTo>
                  <a:close/>
                </a:path>
              </a:pathLst>
            </a:custGeom>
            <a:solidFill>
              <a:srgbClr val="F0FBFE">
                <a:alpha val="80000"/>
              </a:srgbClr>
            </a:solidFill>
          </p:spPr>
          <p:txBody>
            <a:bodyPr/>
            <a:lstStyle/>
            <a:p>
              <a:endParaRPr lang="en-US"/>
            </a:p>
          </p:txBody>
        </p:sp>
        <p:sp>
          <p:nvSpPr>
            <p:cNvPr id="15" name="TextBox 15"/>
            <p:cNvSpPr txBox="1"/>
            <p:nvPr/>
          </p:nvSpPr>
          <p:spPr>
            <a:xfrm>
              <a:off x="0" y="-28575"/>
              <a:ext cx="1208203" cy="31468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4842013" y="4867275"/>
            <a:ext cx="8728912" cy="2439223"/>
          </a:xfrm>
          <a:prstGeom prst="rect">
            <a:avLst/>
          </a:prstGeom>
        </p:spPr>
        <p:txBody>
          <a:bodyPr lIns="0" tIns="0" rIns="0" bIns="0" rtlCol="0" anchor="t">
            <a:spAutoFit/>
          </a:bodyPr>
          <a:lstStyle/>
          <a:p>
            <a:pPr algn="l">
              <a:lnSpc>
                <a:spcPts val="19904"/>
              </a:lnSpc>
            </a:pPr>
            <a:r>
              <a:rPr lang="en-US" sz="14217">
                <a:solidFill>
                  <a:srgbClr val="F0FBFE">
                    <a:alpha val="80000"/>
                  </a:srgbClr>
                </a:solidFill>
                <a:latin typeface="Archive"/>
                <a:ea typeface="Archive"/>
                <a:cs typeface="Archive"/>
                <a:sym typeface="Archive"/>
              </a:rPr>
              <a:t>CASHKET</a:t>
            </a:r>
          </a:p>
        </p:txBody>
      </p:sp>
      <p:sp>
        <p:nvSpPr>
          <p:cNvPr id="17" name="TextBox 17"/>
          <p:cNvSpPr txBox="1"/>
          <p:nvPr/>
        </p:nvSpPr>
        <p:spPr>
          <a:xfrm>
            <a:off x="5043858" y="7220773"/>
            <a:ext cx="10259081" cy="541682"/>
          </a:xfrm>
          <a:prstGeom prst="rect">
            <a:avLst/>
          </a:prstGeom>
        </p:spPr>
        <p:txBody>
          <a:bodyPr lIns="0" tIns="0" rIns="0" bIns="0" rtlCol="0" anchor="t">
            <a:spAutoFit/>
          </a:bodyPr>
          <a:lstStyle/>
          <a:p>
            <a:pPr algn="l">
              <a:lnSpc>
                <a:spcPts val="4268"/>
              </a:lnSpc>
            </a:pPr>
            <a:r>
              <a:rPr lang="en-US" sz="3048" spc="548">
                <a:solidFill>
                  <a:srgbClr val="F0FBFE">
                    <a:alpha val="80000"/>
                  </a:srgbClr>
                </a:solidFill>
                <a:latin typeface="Poppins Light"/>
                <a:ea typeface="Poppins Light"/>
                <a:cs typeface="Poppins Light"/>
                <a:sym typeface="Poppins Light"/>
              </a:rPr>
              <a:t>The Treasure Box for All Your Cash Flow</a:t>
            </a:r>
          </a:p>
        </p:txBody>
      </p:sp>
      <p:sp>
        <p:nvSpPr>
          <p:cNvPr id="18" name="TextBox 18"/>
          <p:cNvSpPr txBox="1"/>
          <p:nvPr/>
        </p:nvSpPr>
        <p:spPr>
          <a:xfrm>
            <a:off x="144048" y="3304023"/>
            <a:ext cx="3664622" cy="438955"/>
          </a:xfrm>
          <a:prstGeom prst="rect">
            <a:avLst/>
          </a:prstGeom>
        </p:spPr>
        <p:txBody>
          <a:bodyPr lIns="0" tIns="0" rIns="0" bIns="0" rtlCol="0" anchor="t">
            <a:spAutoFit/>
          </a:bodyPr>
          <a:lstStyle/>
          <a:p>
            <a:pPr algn="l">
              <a:lnSpc>
                <a:spcPts val="3597"/>
              </a:lnSpc>
            </a:pPr>
            <a:r>
              <a:rPr lang="en-US" sz="2569" b="1">
                <a:solidFill>
                  <a:srgbClr val="0B0C10"/>
                </a:solidFill>
                <a:latin typeface="Cinzel Bold"/>
                <a:ea typeface="Cinzel Bold"/>
                <a:cs typeface="Cinzel Bold"/>
                <a:sym typeface="Cinzel Bold"/>
              </a:rPr>
              <a:t>Utkarsh Raj Sutihar</a:t>
            </a:r>
          </a:p>
        </p:txBody>
      </p:sp>
      <p:sp>
        <p:nvSpPr>
          <p:cNvPr id="19" name="TextBox 19"/>
          <p:cNvSpPr txBox="1"/>
          <p:nvPr/>
        </p:nvSpPr>
        <p:spPr>
          <a:xfrm>
            <a:off x="13944600" y="381635"/>
            <a:ext cx="4229461" cy="679032"/>
          </a:xfrm>
          <a:prstGeom prst="rect">
            <a:avLst/>
          </a:prstGeom>
        </p:spPr>
        <p:txBody>
          <a:bodyPr wrap="square" lIns="0" tIns="0" rIns="0" bIns="0" rtlCol="0" anchor="t">
            <a:spAutoFit/>
          </a:bodyPr>
          <a:lstStyle/>
          <a:p>
            <a:pPr algn="ctr">
              <a:lnSpc>
                <a:spcPts val="2659"/>
              </a:lnSpc>
              <a:spcBef>
                <a:spcPct val="0"/>
              </a:spcBef>
            </a:pPr>
            <a:r>
              <a:rPr lang="en-US" sz="1899" dirty="0">
                <a:solidFill>
                  <a:srgbClr val="FFFFFF">
                    <a:alpha val="80000"/>
                  </a:srgbClr>
                </a:solidFill>
                <a:latin typeface="Garet"/>
                <a:ea typeface="Garet"/>
                <a:cs typeface="Garet"/>
                <a:sym typeface="Garet"/>
              </a:rPr>
              <a:t>THE 8TH CLA GLOBAL TS BUSINESS PLAN CHALLENGE 2025</a:t>
            </a:r>
          </a:p>
        </p:txBody>
      </p:sp>
      <p:sp>
        <p:nvSpPr>
          <p:cNvPr id="20" name="TextBox 9">
            <a:extLst>
              <a:ext uri="{FF2B5EF4-FFF2-40B4-BE49-F238E27FC236}">
                <a16:creationId xmlns:a16="http://schemas.microsoft.com/office/drawing/2014/main" id="{731AE7AE-4494-DE51-A052-68162E0BE5AE}"/>
              </a:ext>
            </a:extLst>
          </p:cNvPr>
          <p:cNvSpPr txBox="1"/>
          <p:nvPr/>
        </p:nvSpPr>
        <p:spPr>
          <a:xfrm>
            <a:off x="1028700" y="9419589"/>
            <a:ext cx="3298825" cy="365485"/>
          </a:xfrm>
          <a:prstGeom prst="rect">
            <a:avLst/>
          </a:prstGeom>
        </p:spPr>
        <p:txBody>
          <a:bodyPr lIns="0" tIns="0" rIns="0" bIns="0" rtlCol="0" anchor="t">
            <a:spAutoFit/>
          </a:bodyPr>
          <a:lstStyle/>
          <a:p>
            <a:pPr algn="l">
              <a:lnSpc>
                <a:spcPts val="2999"/>
              </a:lnSpc>
            </a:pPr>
            <a:r>
              <a:rPr lang="en-US" sz="1999" dirty="0">
                <a:solidFill>
                  <a:srgbClr val="F0FBFE">
                    <a:alpha val="80000"/>
                  </a:srgbClr>
                </a:solidFill>
                <a:latin typeface="TT Norms"/>
                <a:ea typeface="TT Norms"/>
                <a:cs typeface="TT Norms"/>
                <a:sym typeface="TT Norms"/>
              </a:rPr>
              <a:t>Slide 01 - Cashket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Freeform 5"/>
          <p:cNvSpPr/>
          <p:nvPr/>
        </p:nvSpPr>
        <p:spPr>
          <a:xfrm>
            <a:off x="1028700" y="3097332"/>
            <a:ext cx="8836963" cy="5545195"/>
          </a:xfrm>
          <a:custGeom>
            <a:avLst/>
            <a:gdLst/>
            <a:ahLst/>
            <a:cxnLst/>
            <a:rect l="l" t="t" r="r" b="b"/>
            <a:pathLst>
              <a:path w="8836963" h="5545195">
                <a:moveTo>
                  <a:pt x="0" y="0"/>
                </a:moveTo>
                <a:lnTo>
                  <a:pt x="8836963" y="0"/>
                </a:lnTo>
                <a:lnTo>
                  <a:pt x="8836963" y="5545195"/>
                </a:lnTo>
                <a:lnTo>
                  <a:pt x="0" y="5545195"/>
                </a:lnTo>
                <a:lnTo>
                  <a:pt x="0" y="0"/>
                </a:lnTo>
                <a:close/>
              </a:path>
            </a:pathLst>
          </a:custGeom>
          <a:blipFill>
            <a:blip r:embed="rId4"/>
            <a:stretch>
              <a:fillRect/>
            </a:stretch>
          </a:blipFill>
          <a:ln w="38100" cap="sq">
            <a:solidFill>
              <a:srgbClr val="45A29E"/>
            </a:solidFill>
            <a:prstDash val="solid"/>
            <a:miter/>
          </a:ln>
        </p:spPr>
        <p:txBody>
          <a:bodyPr/>
          <a:lstStyle/>
          <a:p>
            <a:endParaRPr lang="en-US"/>
          </a:p>
        </p:txBody>
      </p:sp>
      <p:sp>
        <p:nvSpPr>
          <p:cNvPr id="6" name="Freeform 6"/>
          <p:cNvSpPr/>
          <p:nvPr/>
        </p:nvSpPr>
        <p:spPr>
          <a:xfrm>
            <a:off x="8567575" y="3937694"/>
            <a:ext cx="8691725" cy="5834320"/>
          </a:xfrm>
          <a:custGeom>
            <a:avLst/>
            <a:gdLst/>
            <a:ahLst/>
            <a:cxnLst/>
            <a:rect l="l" t="t" r="r" b="b"/>
            <a:pathLst>
              <a:path w="8691725" h="5834320">
                <a:moveTo>
                  <a:pt x="0" y="0"/>
                </a:moveTo>
                <a:lnTo>
                  <a:pt x="8691725" y="0"/>
                </a:lnTo>
                <a:lnTo>
                  <a:pt x="8691725" y="5834320"/>
                </a:lnTo>
                <a:lnTo>
                  <a:pt x="0" y="5834320"/>
                </a:lnTo>
                <a:lnTo>
                  <a:pt x="0" y="0"/>
                </a:lnTo>
                <a:close/>
              </a:path>
            </a:pathLst>
          </a:custGeom>
          <a:blipFill>
            <a:blip r:embed="rId5"/>
            <a:stretch>
              <a:fillRect/>
            </a:stretch>
          </a:blipFill>
          <a:ln w="38100" cap="sq">
            <a:solidFill>
              <a:srgbClr val="45A29E"/>
            </a:solidFill>
            <a:prstDash val="solid"/>
            <a:miter/>
          </a:ln>
        </p:spPr>
        <p:txBody>
          <a:bodyPr/>
          <a:lstStyle/>
          <a:p>
            <a:endParaRPr lang="en-US"/>
          </a:p>
        </p:txBody>
      </p:sp>
      <p:sp>
        <p:nvSpPr>
          <p:cNvPr id="7" name="Freeform 7"/>
          <p:cNvSpPr/>
          <p:nvPr/>
        </p:nvSpPr>
        <p:spPr>
          <a:xfrm>
            <a:off x="8743991" y="9156242"/>
            <a:ext cx="3858228" cy="130215"/>
          </a:xfrm>
          <a:custGeom>
            <a:avLst/>
            <a:gdLst/>
            <a:ahLst/>
            <a:cxnLst/>
            <a:rect l="l" t="t" r="r" b="b"/>
            <a:pathLst>
              <a:path w="3858228" h="130215">
                <a:moveTo>
                  <a:pt x="0" y="0"/>
                </a:moveTo>
                <a:lnTo>
                  <a:pt x="3858228" y="0"/>
                </a:lnTo>
                <a:lnTo>
                  <a:pt x="3858228" y="130215"/>
                </a:lnTo>
                <a:lnTo>
                  <a:pt x="0" y="130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3165454" y="1257300"/>
            <a:ext cx="11957093" cy="1695450"/>
          </a:xfrm>
          <a:prstGeom prst="rect">
            <a:avLst/>
          </a:prstGeom>
        </p:spPr>
        <p:txBody>
          <a:bodyPr lIns="0" tIns="0" rIns="0" bIns="0" rtlCol="0" anchor="t">
            <a:spAutoFit/>
          </a:bodyPr>
          <a:lstStyle/>
          <a:p>
            <a:pPr algn="ctr">
              <a:lnSpc>
                <a:spcPts val="6720"/>
              </a:lnSpc>
            </a:pPr>
            <a:r>
              <a:rPr lang="en-US" sz="5600">
                <a:solidFill>
                  <a:srgbClr val="F0FBFE">
                    <a:alpha val="80000"/>
                  </a:srgbClr>
                </a:solidFill>
                <a:latin typeface="Archive"/>
                <a:ea typeface="Archive"/>
                <a:cs typeface="Archive"/>
                <a:sym typeface="Archive"/>
              </a:rPr>
              <a:t>The Urgency: Cash Flow Crisis in SMEs</a:t>
            </a:r>
          </a:p>
        </p:txBody>
      </p:sp>
      <p:sp>
        <p:nvSpPr>
          <p:cNvPr id="9" name="TextBox 9"/>
          <p:cNvSpPr txBox="1"/>
          <p:nvPr/>
        </p:nvSpPr>
        <p:spPr>
          <a:xfrm>
            <a:off x="1028700" y="9419589"/>
            <a:ext cx="3298825" cy="365485"/>
          </a:xfrm>
          <a:prstGeom prst="rect">
            <a:avLst/>
          </a:prstGeom>
        </p:spPr>
        <p:txBody>
          <a:bodyPr lIns="0" tIns="0" rIns="0" bIns="0" rtlCol="0" anchor="t">
            <a:spAutoFit/>
          </a:bodyPr>
          <a:lstStyle/>
          <a:p>
            <a:pPr algn="l">
              <a:lnSpc>
                <a:spcPts val="2999"/>
              </a:lnSpc>
            </a:pPr>
            <a:r>
              <a:rPr lang="en-US" sz="1999" dirty="0">
                <a:solidFill>
                  <a:srgbClr val="F0FBFE">
                    <a:alpha val="80000"/>
                  </a:srgbClr>
                </a:solidFill>
                <a:latin typeface="TT Norms"/>
                <a:ea typeface="TT Norms"/>
                <a:cs typeface="TT Norms"/>
                <a:sym typeface="TT Norms"/>
              </a:rPr>
              <a:t>Slide 02 - Problem Validation</a:t>
            </a:r>
          </a:p>
        </p:txBody>
      </p:sp>
      <p:sp>
        <p:nvSpPr>
          <p:cNvPr id="10" name="TextBox 10"/>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11" name="TextBox 11"/>
          <p:cNvSpPr txBox="1"/>
          <p:nvPr/>
        </p:nvSpPr>
        <p:spPr>
          <a:xfrm>
            <a:off x="1028700" y="459105"/>
            <a:ext cx="100855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12" name="TextBox 12"/>
          <p:cNvSpPr txBox="1"/>
          <p:nvPr/>
        </p:nvSpPr>
        <p:spPr>
          <a:xfrm>
            <a:off x="1028700" y="8807768"/>
            <a:ext cx="4152900" cy="209673"/>
          </a:xfrm>
          <a:prstGeom prst="rect">
            <a:avLst/>
          </a:prstGeom>
        </p:spPr>
        <p:txBody>
          <a:bodyPr wrap="square" lIns="0" tIns="0" rIns="0" bIns="0" rtlCol="0" anchor="t">
            <a:spAutoFit/>
          </a:bodyPr>
          <a:lstStyle/>
          <a:p>
            <a:pPr algn="ctr">
              <a:lnSpc>
                <a:spcPts val="1679"/>
              </a:lnSpc>
              <a:spcBef>
                <a:spcPct val="0"/>
              </a:spcBef>
            </a:pPr>
            <a:r>
              <a:rPr lang="en-US" sz="1200" u="sng" dirty="0">
                <a:solidFill>
                  <a:srgbClr val="F0FBFE"/>
                </a:solidFill>
                <a:latin typeface="TT Norms"/>
                <a:ea typeface="TT Norms"/>
                <a:cs typeface="TT Norms"/>
                <a:sym typeface="TT Norms"/>
                <a:hlinkClick r:id="rId8" tooltip="https://www.channelnewsasia.com/watch/singapore-firms-struggling-cash-flow-amid-us-tariffs-5135426"/>
              </a:rPr>
              <a:t>Singapore Firms Struggling With Cash Flow Amid US Tariffs</a:t>
            </a:r>
          </a:p>
        </p:txBody>
      </p:sp>
      <p:sp>
        <p:nvSpPr>
          <p:cNvPr id="13" name="TextBox 13"/>
          <p:cNvSpPr txBox="1"/>
          <p:nvPr/>
        </p:nvSpPr>
        <p:spPr>
          <a:xfrm>
            <a:off x="11619748" y="3592632"/>
            <a:ext cx="5639552" cy="198120"/>
          </a:xfrm>
          <a:prstGeom prst="rect">
            <a:avLst/>
          </a:prstGeom>
        </p:spPr>
        <p:txBody>
          <a:bodyPr lIns="0" tIns="0" rIns="0" bIns="0" rtlCol="0" anchor="t">
            <a:spAutoFit/>
          </a:bodyPr>
          <a:lstStyle/>
          <a:p>
            <a:pPr algn="r">
              <a:lnSpc>
                <a:spcPts val="1679"/>
              </a:lnSpc>
              <a:spcBef>
                <a:spcPct val="0"/>
              </a:spcBef>
            </a:pPr>
            <a:r>
              <a:rPr lang="en-US" sz="1200" u="sng">
                <a:solidFill>
                  <a:srgbClr val="F0FBFE">
                    <a:alpha val="80000"/>
                  </a:srgbClr>
                </a:solidFill>
                <a:latin typeface="TT Norms"/>
                <a:ea typeface="TT Norms"/>
                <a:cs typeface="TT Norms"/>
                <a:sym typeface="TT Norms"/>
                <a:hlinkClick r:id="rId9" tooltip="https://digitalcfoasia.com/2023/10/27/singapores-small-business-cash-crunch-drives-owners-to-forego-salary"/>
              </a:rPr>
              <a:t>Singapore’s Small Business Cash Crunch Drives Owners To Forego Salary</a:t>
            </a:r>
          </a:p>
        </p:txBody>
      </p:sp>
      <p:sp>
        <p:nvSpPr>
          <p:cNvPr id="14" name="Freeform 14"/>
          <p:cNvSpPr/>
          <p:nvPr/>
        </p:nvSpPr>
        <p:spPr>
          <a:xfrm>
            <a:off x="12913438" y="9174142"/>
            <a:ext cx="3858228" cy="130215"/>
          </a:xfrm>
          <a:custGeom>
            <a:avLst/>
            <a:gdLst/>
            <a:ahLst/>
            <a:cxnLst/>
            <a:rect l="l" t="t" r="r" b="b"/>
            <a:pathLst>
              <a:path w="3858228" h="130215">
                <a:moveTo>
                  <a:pt x="0" y="0"/>
                </a:moveTo>
                <a:lnTo>
                  <a:pt x="3858227" y="0"/>
                </a:lnTo>
                <a:lnTo>
                  <a:pt x="3858227" y="130216"/>
                </a:lnTo>
                <a:lnTo>
                  <a:pt x="0" y="130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2602219" y="8453965"/>
            <a:ext cx="3858228" cy="130215"/>
          </a:xfrm>
          <a:custGeom>
            <a:avLst/>
            <a:gdLst/>
            <a:ahLst/>
            <a:cxnLst/>
            <a:rect l="l" t="t" r="r" b="b"/>
            <a:pathLst>
              <a:path w="3858228" h="130215">
                <a:moveTo>
                  <a:pt x="0" y="0"/>
                </a:moveTo>
                <a:lnTo>
                  <a:pt x="3858227" y="0"/>
                </a:lnTo>
                <a:lnTo>
                  <a:pt x="3858227" y="130215"/>
                </a:lnTo>
                <a:lnTo>
                  <a:pt x="0" y="130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TextBox 5"/>
          <p:cNvSpPr txBox="1"/>
          <p:nvPr/>
        </p:nvSpPr>
        <p:spPr>
          <a:xfrm>
            <a:off x="3451204" y="1459032"/>
            <a:ext cx="11385592" cy="1095375"/>
          </a:xfrm>
          <a:prstGeom prst="rect">
            <a:avLst/>
          </a:prstGeom>
        </p:spPr>
        <p:txBody>
          <a:bodyPr lIns="0" tIns="0" rIns="0" bIns="0" rtlCol="0" anchor="t">
            <a:spAutoFit/>
          </a:bodyPr>
          <a:lstStyle/>
          <a:p>
            <a:pPr algn="ctr">
              <a:lnSpc>
                <a:spcPts val="8640"/>
              </a:lnSpc>
            </a:pPr>
            <a:r>
              <a:rPr lang="en-US" sz="7200">
                <a:solidFill>
                  <a:srgbClr val="F0FBFE">
                    <a:alpha val="80000"/>
                  </a:srgbClr>
                </a:solidFill>
                <a:latin typeface="Archive"/>
                <a:ea typeface="Archive"/>
                <a:cs typeface="Archive"/>
                <a:sym typeface="Archive"/>
              </a:rPr>
              <a:t>What the Numbers Say</a:t>
            </a:r>
          </a:p>
        </p:txBody>
      </p:sp>
      <p:grpSp>
        <p:nvGrpSpPr>
          <p:cNvPr id="6" name="Group 6"/>
          <p:cNvGrpSpPr/>
          <p:nvPr/>
        </p:nvGrpSpPr>
        <p:grpSpPr>
          <a:xfrm>
            <a:off x="627041" y="2868732"/>
            <a:ext cx="6512636" cy="651263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A29E">
                <a:alpha val="47843"/>
              </a:srgbClr>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021004" y="4351438"/>
            <a:ext cx="4680772" cy="468077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0C10">
                <a:alpha val="66667"/>
              </a:srgbClr>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888208" y="3262650"/>
            <a:ext cx="4680094" cy="814305"/>
          </a:xfrm>
          <a:prstGeom prst="rect">
            <a:avLst/>
          </a:prstGeom>
        </p:spPr>
        <p:txBody>
          <a:bodyPr lIns="0" tIns="0" rIns="0" bIns="0" rtlCol="0" anchor="t">
            <a:spAutoFit/>
          </a:bodyPr>
          <a:lstStyle/>
          <a:p>
            <a:pPr algn="ctr">
              <a:lnSpc>
                <a:spcPts val="3268"/>
              </a:lnSpc>
              <a:spcBef>
                <a:spcPct val="0"/>
              </a:spcBef>
            </a:pPr>
            <a:r>
              <a:rPr lang="en-US" sz="2334" b="1">
                <a:solidFill>
                  <a:srgbClr val="FDFDFD">
                    <a:alpha val="80000"/>
                  </a:srgbClr>
                </a:solidFill>
                <a:latin typeface="Montserrat Bold"/>
                <a:ea typeface="Montserrat Bold"/>
                <a:cs typeface="Montserrat Bold"/>
                <a:sym typeface="Montserrat Bold"/>
              </a:rPr>
              <a:t>SMEs REPORTED CASHFLOW ISSUES</a:t>
            </a:r>
          </a:p>
        </p:txBody>
      </p:sp>
      <p:grpSp>
        <p:nvGrpSpPr>
          <p:cNvPr id="13" name="Group 13"/>
          <p:cNvGrpSpPr/>
          <p:nvPr/>
        </p:nvGrpSpPr>
        <p:grpSpPr>
          <a:xfrm>
            <a:off x="3679748" y="6061054"/>
            <a:ext cx="2576669" cy="257666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8DF">
                <a:alpha val="80000"/>
              </a:srgbClr>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7568302" y="6695429"/>
            <a:ext cx="5379308" cy="2909898"/>
            <a:chOff x="0" y="0"/>
            <a:chExt cx="900496" cy="487117"/>
          </a:xfrm>
        </p:grpSpPr>
        <p:sp>
          <p:nvSpPr>
            <p:cNvPr id="17" name="Freeform 17"/>
            <p:cNvSpPr/>
            <p:nvPr/>
          </p:nvSpPr>
          <p:spPr>
            <a:xfrm>
              <a:off x="10765" y="0"/>
              <a:ext cx="878966" cy="487117"/>
            </a:xfrm>
            <a:custGeom>
              <a:avLst/>
              <a:gdLst/>
              <a:ahLst/>
              <a:cxnLst/>
              <a:rect l="l" t="t" r="r" b="b"/>
              <a:pathLst>
                <a:path w="878966" h="487117">
                  <a:moveTo>
                    <a:pt x="228415" y="0"/>
                  </a:moveTo>
                  <a:lnTo>
                    <a:pt x="650551" y="0"/>
                  </a:lnTo>
                  <a:cubicBezTo>
                    <a:pt x="672340" y="0"/>
                    <a:pt x="691994" y="13097"/>
                    <a:pt x="700383" y="33207"/>
                  </a:cubicBezTo>
                  <a:lnTo>
                    <a:pt x="875879" y="453910"/>
                  </a:lnTo>
                  <a:cubicBezTo>
                    <a:pt x="878966" y="461310"/>
                    <a:pt x="878149" y="469764"/>
                    <a:pt x="873703" y="476436"/>
                  </a:cubicBezTo>
                  <a:cubicBezTo>
                    <a:pt x="869257" y="483109"/>
                    <a:pt x="861769" y="487117"/>
                    <a:pt x="853751" y="487117"/>
                  </a:cubicBezTo>
                  <a:lnTo>
                    <a:pt x="25215" y="487117"/>
                  </a:lnTo>
                  <a:cubicBezTo>
                    <a:pt x="17197" y="487117"/>
                    <a:pt x="9709" y="483109"/>
                    <a:pt x="5263" y="476436"/>
                  </a:cubicBezTo>
                  <a:cubicBezTo>
                    <a:pt x="817" y="469764"/>
                    <a:pt x="0" y="461310"/>
                    <a:pt x="3087" y="453910"/>
                  </a:cubicBezTo>
                  <a:lnTo>
                    <a:pt x="178583" y="33207"/>
                  </a:lnTo>
                  <a:cubicBezTo>
                    <a:pt x="186972" y="13097"/>
                    <a:pt x="206626" y="0"/>
                    <a:pt x="228415"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18" name="TextBox 18"/>
            <p:cNvSpPr txBox="1"/>
            <p:nvPr/>
          </p:nvSpPr>
          <p:spPr>
            <a:xfrm>
              <a:off x="127000" y="-28575"/>
              <a:ext cx="646496" cy="51569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9" name="Group 19"/>
          <p:cNvGrpSpPr/>
          <p:nvPr/>
        </p:nvGrpSpPr>
        <p:grpSpPr>
          <a:xfrm>
            <a:off x="12631750" y="5780600"/>
            <a:ext cx="5379308" cy="2909898"/>
            <a:chOff x="0" y="0"/>
            <a:chExt cx="900496" cy="487117"/>
          </a:xfrm>
        </p:grpSpPr>
        <p:sp>
          <p:nvSpPr>
            <p:cNvPr id="20" name="Freeform 20"/>
            <p:cNvSpPr/>
            <p:nvPr/>
          </p:nvSpPr>
          <p:spPr>
            <a:xfrm>
              <a:off x="10765" y="0"/>
              <a:ext cx="878966" cy="487117"/>
            </a:xfrm>
            <a:custGeom>
              <a:avLst/>
              <a:gdLst/>
              <a:ahLst/>
              <a:cxnLst/>
              <a:rect l="l" t="t" r="r" b="b"/>
              <a:pathLst>
                <a:path w="878966" h="487117">
                  <a:moveTo>
                    <a:pt x="228415" y="0"/>
                  </a:moveTo>
                  <a:lnTo>
                    <a:pt x="650551" y="0"/>
                  </a:lnTo>
                  <a:cubicBezTo>
                    <a:pt x="672340" y="0"/>
                    <a:pt x="691994" y="13097"/>
                    <a:pt x="700383" y="33207"/>
                  </a:cubicBezTo>
                  <a:lnTo>
                    <a:pt x="875879" y="453910"/>
                  </a:lnTo>
                  <a:cubicBezTo>
                    <a:pt x="878966" y="461310"/>
                    <a:pt x="878149" y="469764"/>
                    <a:pt x="873703" y="476436"/>
                  </a:cubicBezTo>
                  <a:cubicBezTo>
                    <a:pt x="869257" y="483109"/>
                    <a:pt x="861769" y="487117"/>
                    <a:pt x="853751" y="487117"/>
                  </a:cubicBezTo>
                  <a:lnTo>
                    <a:pt x="25215" y="487117"/>
                  </a:lnTo>
                  <a:cubicBezTo>
                    <a:pt x="17197" y="487117"/>
                    <a:pt x="9709" y="483109"/>
                    <a:pt x="5263" y="476436"/>
                  </a:cubicBezTo>
                  <a:cubicBezTo>
                    <a:pt x="817" y="469764"/>
                    <a:pt x="0" y="461310"/>
                    <a:pt x="3087" y="453910"/>
                  </a:cubicBezTo>
                  <a:lnTo>
                    <a:pt x="178583" y="33207"/>
                  </a:lnTo>
                  <a:cubicBezTo>
                    <a:pt x="186972" y="13097"/>
                    <a:pt x="206626" y="0"/>
                    <a:pt x="228415"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21" name="TextBox 21"/>
            <p:cNvSpPr txBox="1"/>
            <p:nvPr/>
          </p:nvSpPr>
          <p:spPr>
            <a:xfrm>
              <a:off x="127000" y="-28575"/>
              <a:ext cx="646496" cy="51569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22"/>
          <p:cNvGrpSpPr/>
          <p:nvPr/>
        </p:nvGrpSpPr>
        <p:grpSpPr>
          <a:xfrm>
            <a:off x="7568302" y="6695429"/>
            <a:ext cx="5379308" cy="2909898"/>
            <a:chOff x="0" y="0"/>
            <a:chExt cx="900496" cy="487117"/>
          </a:xfrm>
        </p:grpSpPr>
        <p:sp>
          <p:nvSpPr>
            <p:cNvPr id="23" name="Freeform 23"/>
            <p:cNvSpPr/>
            <p:nvPr/>
          </p:nvSpPr>
          <p:spPr>
            <a:xfrm>
              <a:off x="10765" y="0"/>
              <a:ext cx="878966" cy="487117"/>
            </a:xfrm>
            <a:custGeom>
              <a:avLst/>
              <a:gdLst/>
              <a:ahLst/>
              <a:cxnLst/>
              <a:rect l="l" t="t" r="r" b="b"/>
              <a:pathLst>
                <a:path w="878966" h="487117">
                  <a:moveTo>
                    <a:pt x="228415" y="0"/>
                  </a:moveTo>
                  <a:lnTo>
                    <a:pt x="650551" y="0"/>
                  </a:lnTo>
                  <a:cubicBezTo>
                    <a:pt x="672340" y="0"/>
                    <a:pt x="691994" y="13097"/>
                    <a:pt x="700383" y="33207"/>
                  </a:cubicBezTo>
                  <a:lnTo>
                    <a:pt x="875879" y="453910"/>
                  </a:lnTo>
                  <a:cubicBezTo>
                    <a:pt x="878966" y="461310"/>
                    <a:pt x="878149" y="469764"/>
                    <a:pt x="873703" y="476436"/>
                  </a:cubicBezTo>
                  <a:cubicBezTo>
                    <a:pt x="869257" y="483109"/>
                    <a:pt x="861769" y="487117"/>
                    <a:pt x="853751" y="487117"/>
                  </a:cubicBezTo>
                  <a:lnTo>
                    <a:pt x="25215" y="487117"/>
                  </a:lnTo>
                  <a:cubicBezTo>
                    <a:pt x="17197" y="487117"/>
                    <a:pt x="9709" y="483109"/>
                    <a:pt x="5263" y="476436"/>
                  </a:cubicBezTo>
                  <a:cubicBezTo>
                    <a:pt x="817" y="469764"/>
                    <a:pt x="0" y="461310"/>
                    <a:pt x="3087" y="453910"/>
                  </a:cubicBezTo>
                  <a:lnTo>
                    <a:pt x="178583" y="33207"/>
                  </a:lnTo>
                  <a:cubicBezTo>
                    <a:pt x="186972" y="13097"/>
                    <a:pt x="206626" y="0"/>
                    <a:pt x="228415" y="0"/>
                  </a:cubicBezTo>
                  <a:close/>
                </a:path>
              </a:pathLst>
            </a:custGeom>
            <a:solidFill>
              <a:srgbClr val="000000">
                <a:alpha val="0"/>
              </a:srgbClr>
            </a:solidFill>
            <a:ln w="19050" cap="rnd">
              <a:solidFill>
                <a:srgbClr val="45A29E">
                  <a:alpha val="23922"/>
                </a:srgbClr>
              </a:solidFill>
              <a:prstDash val="solid"/>
              <a:round/>
            </a:ln>
          </p:spPr>
          <p:txBody>
            <a:bodyPr/>
            <a:lstStyle/>
            <a:p>
              <a:endParaRPr lang="en-US"/>
            </a:p>
          </p:txBody>
        </p:sp>
        <p:sp>
          <p:nvSpPr>
            <p:cNvPr id="24" name="TextBox 24"/>
            <p:cNvSpPr txBox="1"/>
            <p:nvPr/>
          </p:nvSpPr>
          <p:spPr>
            <a:xfrm>
              <a:off x="127000" y="-28575"/>
              <a:ext cx="646496" cy="51569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5" name="Group 25"/>
          <p:cNvGrpSpPr/>
          <p:nvPr/>
        </p:nvGrpSpPr>
        <p:grpSpPr>
          <a:xfrm>
            <a:off x="12631750" y="5780600"/>
            <a:ext cx="5379308" cy="2909898"/>
            <a:chOff x="0" y="0"/>
            <a:chExt cx="900496" cy="487117"/>
          </a:xfrm>
        </p:grpSpPr>
        <p:sp>
          <p:nvSpPr>
            <p:cNvPr id="26" name="Freeform 26"/>
            <p:cNvSpPr/>
            <p:nvPr/>
          </p:nvSpPr>
          <p:spPr>
            <a:xfrm>
              <a:off x="10765" y="0"/>
              <a:ext cx="878966" cy="487117"/>
            </a:xfrm>
            <a:custGeom>
              <a:avLst/>
              <a:gdLst/>
              <a:ahLst/>
              <a:cxnLst/>
              <a:rect l="l" t="t" r="r" b="b"/>
              <a:pathLst>
                <a:path w="878966" h="487117">
                  <a:moveTo>
                    <a:pt x="228415" y="0"/>
                  </a:moveTo>
                  <a:lnTo>
                    <a:pt x="650551" y="0"/>
                  </a:lnTo>
                  <a:cubicBezTo>
                    <a:pt x="672340" y="0"/>
                    <a:pt x="691994" y="13097"/>
                    <a:pt x="700383" y="33207"/>
                  </a:cubicBezTo>
                  <a:lnTo>
                    <a:pt x="875879" y="453910"/>
                  </a:lnTo>
                  <a:cubicBezTo>
                    <a:pt x="878966" y="461310"/>
                    <a:pt x="878149" y="469764"/>
                    <a:pt x="873703" y="476436"/>
                  </a:cubicBezTo>
                  <a:cubicBezTo>
                    <a:pt x="869257" y="483109"/>
                    <a:pt x="861769" y="487117"/>
                    <a:pt x="853751" y="487117"/>
                  </a:cubicBezTo>
                  <a:lnTo>
                    <a:pt x="25215" y="487117"/>
                  </a:lnTo>
                  <a:cubicBezTo>
                    <a:pt x="17197" y="487117"/>
                    <a:pt x="9709" y="483109"/>
                    <a:pt x="5263" y="476436"/>
                  </a:cubicBezTo>
                  <a:cubicBezTo>
                    <a:pt x="817" y="469764"/>
                    <a:pt x="0" y="461310"/>
                    <a:pt x="3087" y="453910"/>
                  </a:cubicBezTo>
                  <a:lnTo>
                    <a:pt x="178583" y="33207"/>
                  </a:lnTo>
                  <a:cubicBezTo>
                    <a:pt x="186972" y="13097"/>
                    <a:pt x="206626" y="0"/>
                    <a:pt x="228415" y="0"/>
                  </a:cubicBezTo>
                  <a:close/>
                </a:path>
              </a:pathLst>
            </a:custGeom>
            <a:solidFill>
              <a:srgbClr val="000000">
                <a:alpha val="0"/>
              </a:srgbClr>
            </a:solidFill>
            <a:ln w="19050" cap="rnd">
              <a:solidFill>
                <a:srgbClr val="45A29E">
                  <a:alpha val="23922"/>
                </a:srgbClr>
              </a:solidFill>
              <a:prstDash val="solid"/>
              <a:round/>
            </a:ln>
          </p:spPr>
          <p:txBody>
            <a:bodyPr/>
            <a:lstStyle/>
            <a:p>
              <a:endParaRPr lang="en-US"/>
            </a:p>
          </p:txBody>
        </p:sp>
        <p:sp>
          <p:nvSpPr>
            <p:cNvPr id="27" name="TextBox 27"/>
            <p:cNvSpPr txBox="1"/>
            <p:nvPr/>
          </p:nvSpPr>
          <p:spPr>
            <a:xfrm>
              <a:off x="127000" y="-28575"/>
              <a:ext cx="646496" cy="51569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8" name="Group 28"/>
          <p:cNvGrpSpPr/>
          <p:nvPr/>
        </p:nvGrpSpPr>
        <p:grpSpPr>
          <a:xfrm rot="-10800000">
            <a:off x="9151013" y="3541019"/>
            <a:ext cx="5393742" cy="2917706"/>
            <a:chOff x="0" y="0"/>
            <a:chExt cx="900496" cy="487117"/>
          </a:xfrm>
        </p:grpSpPr>
        <p:sp>
          <p:nvSpPr>
            <p:cNvPr id="29" name="Freeform 29"/>
            <p:cNvSpPr/>
            <p:nvPr/>
          </p:nvSpPr>
          <p:spPr>
            <a:xfrm>
              <a:off x="10736" y="0"/>
              <a:ext cx="879023" cy="487117"/>
            </a:xfrm>
            <a:custGeom>
              <a:avLst/>
              <a:gdLst/>
              <a:ahLst/>
              <a:cxnLst/>
              <a:rect l="l" t="t" r="r" b="b"/>
              <a:pathLst>
                <a:path w="879023" h="487117">
                  <a:moveTo>
                    <a:pt x="228348" y="0"/>
                  </a:moveTo>
                  <a:lnTo>
                    <a:pt x="650676" y="0"/>
                  </a:lnTo>
                  <a:cubicBezTo>
                    <a:pt x="672407" y="0"/>
                    <a:pt x="692009" y="13062"/>
                    <a:pt x="700375" y="33118"/>
                  </a:cubicBezTo>
                  <a:lnTo>
                    <a:pt x="875945" y="453999"/>
                  </a:lnTo>
                  <a:cubicBezTo>
                    <a:pt x="879024" y="461379"/>
                    <a:pt x="878209" y="469810"/>
                    <a:pt x="873775" y="476465"/>
                  </a:cubicBezTo>
                  <a:cubicBezTo>
                    <a:pt x="869340" y="483119"/>
                    <a:pt x="861873" y="487117"/>
                    <a:pt x="853876" y="487117"/>
                  </a:cubicBezTo>
                  <a:lnTo>
                    <a:pt x="25148" y="487117"/>
                  </a:lnTo>
                  <a:cubicBezTo>
                    <a:pt x="17151" y="487117"/>
                    <a:pt x="9684" y="483119"/>
                    <a:pt x="5249" y="476465"/>
                  </a:cubicBezTo>
                  <a:cubicBezTo>
                    <a:pt x="815" y="469810"/>
                    <a:pt x="0" y="461379"/>
                    <a:pt x="3079" y="453999"/>
                  </a:cubicBezTo>
                  <a:lnTo>
                    <a:pt x="178649" y="33118"/>
                  </a:lnTo>
                  <a:cubicBezTo>
                    <a:pt x="187015" y="13062"/>
                    <a:pt x="206617" y="0"/>
                    <a:pt x="228348"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30" name="TextBox 30"/>
            <p:cNvSpPr txBox="1"/>
            <p:nvPr/>
          </p:nvSpPr>
          <p:spPr>
            <a:xfrm>
              <a:off x="127000" y="-28575"/>
              <a:ext cx="646496" cy="51569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1" name="Group 31"/>
          <p:cNvGrpSpPr/>
          <p:nvPr/>
        </p:nvGrpSpPr>
        <p:grpSpPr>
          <a:xfrm rot="-10800000">
            <a:off x="9151013" y="3541019"/>
            <a:ext cx="5393742" cy="2917706"/>
            <a:chOff x="0" y="0"/>
            <a:chExt cx="900496" cy="487117"/>
          </a:xfrm>
        </p:grpSpPr>
        <p:sp>
          <p:nvSpPr>
            <p:cNvPr id="32" name="Freeform 32"/>
            <p:cNvSpPr/>
            <p:nvPr/>
          </p:nvSpPr>
          <p:spPr>
            <a:xfrm>
              <a:off x="10736" y="0"/>
              <a:ext cx="879023" cy="487117"/>
            </a:xfrm>
            <a:custGeom>
              <a:avLst/>
              <a:gdLst/>
              <a:ahLst/>
              <a:cxnLst/>
              <a:rect l="l" t="t" r="r" b="b"/>
              <a:pathLst>
                <a:path w="879023" h="487117">
                  <a:moveTo>
                    <a:pt x="228348" y="0"/>
                  </a:moveTo>
                  <a:lnTo>
                    <a:pt x="650676" y="0"/>
                  </a:lnTo>
                  <a:cubicBezTo>
                    <a:pt x="672407" y="0"/>
                    <a:pt x="692009" y="13062"/>
                    <a:pt x="700375" y="33118"/>
                  </a:cubicBezTo>
                  <a:lnTo>
                    <a:pt x="875945" y="453999"/>
                  </a:lnTo>
                  <a:cubicBezTo>
                    <a:pt x="879024" y="461379"/>
                    <a:pt x="878209" y="469810"/>
                    <a:pt x="873775" y="476465"/>
                  </a:cubicBezTo>
                  <a:cubicBezTo>
                    <a:pt x="869340" y="483119"/>
                    <a:pt x="861873" y="487117"/>
                    <a:pt x="853876" y="487117"/>
                  </a:cubicBezTo>
                  <a:lnTo>
                    <a:pt x="25148" y="487117"/>
                  </a:lnTo>
                  <a:cubicBezTo>
                    <a:pt x="17151" y="487117"/>
                    <a:pt x="9684" y="483119"/>
                    <a:pt x="5249" y="476465"/>
                  </a:cubicBezTo>
                  <a:cubicBezTo>
                    <a:pt x="815" y="469810"/>
                    <a:pt x="0" y="461379"/>
                    <a:pt x="3079" y="453999"/>
                  </a:cubicBezTo>
                  <a:lnTo>
                    <a:pt x="178649" y="33118"/>
                  </a:lnTo>
                  <a:cubicBezTo>
                    <a:pt x="187015" y="13062"/>
                    <a:pt x="206617" y="0"/>
                    <a:pt x="228348" y="0"/>
                  </a:cubicBezTo>
                  <a:close/>
                </a:path>
              </a:pathLst>
            </a:custGeom>
            <a:solidFill>
              <a:srgbClr val="000000">
                <a:alpha val="0"/>
              </a:srgbClr>
            </a:solidFill>
            <a:ln w="19050" cap="rnd">
              <a:solidFill>
                <a:srgbClr val="45A29E">
                  <a:alpha val="23922"/>
                </a:srgbClr>
              </a:solidFill>
              <a:prstDash val="solid"/>
              <a:round/>
            </a:ln>
          </p:spPr>
          <p:txBody>
            <a:bodyPr/>
            <a:lstStyle/>
            <a:p>
              <a:endParaRPr lang="en-US"/>
            </a:p>
          </p:txBody>
        </p:sp>
        <p:sp>
          <p:nvSpPr>
            <p:cNvPr id="33" name="TextBox 33"/>
            <p:cNvSpPr txBox="1"/>
            <p:nvPr/>
          </p:nvSpPr>
          <p:spPr>
            <a:xfrm>
              <a:off x="127000" y="-28575"/>
              <a:ext cx="646496" cy="51569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4" name="Group 34"/>
          <p:cNvGrpSpPr/>
          <p:nvPr/>
        </p:nvGrpSpPr>
        <p:grpSpPr>
          <a:xfrm>
            <a:off x="8654648" y="6998657"/>
            <a:ext cx="3206615" cy="2313571"/>
            <a:chOff x="0" y="0"/>
            <a:chExt cx="4275487" cy="3084762"/>
          </a:xfrm>
        </p:grpSpPr>
        <p:sp>
          <p:nvSpPr>
            <p:cNvPr id="35" name="TextBox 35"/>
            <p:cNvSpPr txBox="1"/>
            <p:nvPr/>
          </p:nvSpPr>
          <p:spPr>
            <a:xfrm>
              <a:off x="0" y="-38100"/>
              <a:ext cx="4275487" cy="852929"/>
            </a:xfrm>
            <a:prstGeom prst="rect">
              <a:avLst/>
            </a:prstGeom>
          </p:spPr>
          <p:txBody>
            <a:bodyPr lIns="0" tIns="0" rIns="0" bIns="0" rtlCol="0" anchor="t">
              <a:spAutoFit/>
            </a:bodyPr>
            <a:lstStyle/>
            <a:p>
              <a:pPr algn="ctr">
                <a:lnSpc>
                  <a:spcPts val="2605"/>
                </a:lnSpc>
                <a:spcBef>
                  <a:spcPct val="0"/>
                </a:spcBef>
              </a:pPr>
              <a:r>
                <a:rPr lang="en-US" sz="1860" b="1">
                  <a:solidFill>
                    <a:srgbClr val="F0FBFE">
                      <a:alpha val="80000"/>
                    </a:srgbClr>
                  </a:solidFill>
                  <a:latin typeface="TT Norms Bold"/>
                  <a:ea typeface="TT Norms Bold"/>
                  <a:cs typeface="TT Norms Bold"/>
                  <a:sym typeface="TT Norms Bold"/>
                </a:rPr>
                <a:t>Owners Sacrificing Salaries to Survive</a:t>
              </a:r>
            </a:p>
          </p:txBody>
        </p:sp>
        <p:sp>
          <p:nvSpPr>
            <p:cNvPr id="36" name="TextBox 36"/>
            <p:cNvSpPr txBox="1"/>
            <p:nvPr/>
          </p:nvSpPr>
          <p:spPr>
            <a:xfrm>
              <a:off x="0" y="989852"/>
              <a:ext cx="4275487" cy="2094910"/>
            </a:xfrm>
            <a:prstGeom prst="rect">
              <a:avLst/>
            </a:prstGeom>
          </p:spPr>
          <p:txBody>
            <a:bodyPr lIns="0" tIns="0" rIns="0" bIns="0" rtlCol="0" anchor="t">
              <a:spAutoFit/>
            </a:bodyPr>
            <a:lstStyle/>
            <a:p>
              <a:pPr algn="ctr">
                <a:lnSpc>
                  <a:spcPts val="1794"/>
                </a:lnSpc>
              </a:pPr>
              <a:r>
                <a:rPr lang="en-US" sz="1196">
                  <a:solidFill>
                    <a:srgbClr val="F0FBFE">
                      <a:alpha val="80000"/>
                    </a:srgbClr>
                  </a:solidFill>
                  <a:latin typeface="TT Norms"/>
                  <a:ea typeface="TT Norms"/>
                  <a:cs typeface="TT Norms"/>
                  <a:sym typeface="TT Norms"/>
                </a:rPr>
                <a:t>A significant number of small business owners have resorted to skipping or reducing their own salaries just to keep their companies afloat. This self-sacrifice is a direct consequence of irregular cash flow and highlights how deeply cash shortages are affecting even the most committed entrepreneurs.</a:t>
              </a:r>
            </a:p>
          </p:txBody>
        </p:sp>
      </p:grpSp>
      <p:grpSp>
        <p:nvGrpSpPr>
          <p:cNvPr id="37" name="Group 37"/>
          <p:cNvGrpSpPr/>
          <p:nvPr/>
        </p:nvGrpSpPr>
        <p:grpSpPr>
          <a:xfrm>
            <a:off x="13627401" y="6132794"/>
            <a:ext cx="3388005" cy="2313571"/>
            <a:chOff x="0" y="0"/>
            <a:chExt cx="4517340" cy="3084762"/>
          </a:xfrm>
        </p:grpSpPr>
        <p:sp>
          <p:nvSpPr>
            <p:cNvPr id="38" name="TextBox 38"/>
            <p:cNvSpPr txBox="1"/>
            <p:nvPr/>
          </p:nvSpPr>
          <p:spPr>
            <a:xfrm>
              <a:off x="0" y="-38100"/>
              <a:ext cx="4517340" cy="852929"/>
            </a:xfrm>
            <a:prstGeom prst="rect">
              <a:avLst/>
            </a:prstGeom>
          </p:spPr>
          <p:txBody>
            <a:bodyPr lIns="0" tIns="0" rIns="0" bIns="0" rtlCol="0" anchor="t">
              <a:spAutoFit/>
            </a:bodyPr>
            <a:lstStyle/>
            <a:p>
              <a:pPr algn="ctr">
                <a:lnSpc>
                  <a:spcPts val="2605"/>
                </a:lnSpc>
                <a:spcBef>
                  <a:spcPct val="0"/>
                </a:spcBef>
              </a:pPr>
              <a:r>
                <a:rPr lang="en-US" sz="1860" b="1">
                  <a:solidFill>
                    <a:srgbClr val="F0FBFE">
                      <a:alpha val="80000"/>
                    </a:srgbClr>
                  </a:solidFill>
                  <a:latin typeface="TT Norms Bold"/>
                  <a:ea typeface="TT Norms Bold"/>
                  <a:cs typeface="TT Norms Bold"/>
                  <a:sym typeface="TT Norms Bold"/>
                </a:rPr>
                <a:t>Cash Flow Uncertainty Hindering Growth</a:t>
              </a:r>
            </a:p>
          </p:txBody>
        </p:sp>
        <p:sp>
          <p:nvSpPr>
            <p:cNvPr id="39" name="TextBox 39"/>
            <p:cNvSpPr txBox="1"/>
            <p:nvPr/>
          </p:nvSpPr>
          <p:spPr>
            <a:xfrm>
              <a:off x="0" y="989852"/>
              <a:ext cx="4517340" cy="2094910"/>
            </a:xfrm>
            <a:prstGeom prst="rect">
              <a:avLst/>
            </a:prstGeom>
          </p:spPr>
          <p:txBody>
            <a:bodyPr lIns="0" tIns="0" rIns="0" bIns="0" rtlCol="0" anchor="t">
              <a:spAutoFit/>
            </a:bodyPr>
            <a:lstStyle/>
            <a:p>
              <a:pPr algn="ctr">
                <a:lnSpc>
                  <a:spcPts val="1794"/>
                </a:lnSpc>
              </a:pPr>
              <a:r>
                <a:rPr lang="en-US" sz="1196">
                  <a:solidFill>
                    <a:srgbClr val="F0FBFE"/>
                  </a:solidFill>
                  <a:latin typeface="TT Norms"/>
                  <a:ea typeface="TT Norms"/>
                  <a:cs typeface="TT Norms"/>
                  <a:sym typeface="TT Norms"/>
                </a:rPr>
                <a:t>More than 80% of SMEs report struggling with cash flow in the past year. This uncertainty prevents them from hiring, investing in new capabilities, or expanding. With no visibility into future liquidity, business decisions are reactive and defensive rather than strategic and growth-driven.</a:t>
              </a:r>
            </a:p>
          </p:txBody>
        </p:sp>
      </p:grpSp>
      <p:sp>
        <p:nvSpPr>
          <p:cNvPr id="40" name="Freeform 40"/>
          <p:cNvSpPr/>
          <p:nvPr/>
        </p:nvSpPr>
        <p:spPr>
          <a:xfrm>
            <a:off x="6178294" y="3855662"/>
            <a:ext cx="316032" cy="316032"/>
          </a:xfrm>
          <a:custGeom>
            <a:avLst/>
            <a:gdLst/>
            <a:ahLst/>
            <a:cxnLst/>
            <a:rect l="l" t="t" r="r" b="b"/>
            <a:pathLst>
              <a:path w="316032" h="316032">
                <a:moveTo>
                  <a:pt x="0" y="0"/>
                </a:moveTo>
                <a:lnTo>
                  <a:pt x="316032" y="0"/>
                </a:lnTo>
                <a:lnTo>
                  <a:pt x="316032" y="316033"/>
                </a:lnTo>
                <a:lnTo>
                  <a:pt x="0" y="316033"/>
                </a:lnTo>
                <a:lnTo>
                  <a:pt x="0" y="0"/>
                </a:lnTo>
                <a:close/>
              </a:path>
            </a:pathLst>
          </a:custGeom>
          <a:blipFill>
            <a:blip r:embed="rId4"/>
            <a:stretch>
              <a:fillRect/>
            </a:stretch>
          </a:blipFill>
        </p:spPr>
        <p:txBody>
          <a:bodyPr/>
          <a:lstStyle/>
          <a:p>
            <a:endParaRPr lang="en-US"/>
          </a:p>
        </p:txBody>
      </p:sp>
      <p:sp>
        <p:nvSpPr>
          <p:cNvPr id="41" name="Freeform 41"/>
          <p:cNvSpPr/>
          <p:nvPr/>
        </p:nvSpPr>
        <p:spPr>
          <a:xfrm>
            <a:off x="9240950" y="3855662"/>
            <a:ext cx="316032" cy="316032"/>
          </a:xfrm>
          <a:custGeom>
            <a:avLst/>
            <a:gdLst/>
            <a:ahLst/>
            <a:cxnLst/>
            <a:rect l="l" t="t" r="r" b="b"/>
            <a:pathLst>
              <a:path w="316032" h="316032">
                <a:moveTo>
                  <a:pt x="0" y="0"/>
                </a:moveTo>
                <a:lnTo>
                  <a:pt x="316033" y="0"/>
                </a:lnTo>
                <a:lnTo>
                  <a:pt x="316033" y="316033"/>
                </a:lnTo>
                <a:lnTo>
                  <a:pt x="0" y="316033"/>
                </a:lnTo>
                <a:lnTo>
                  <a:pt x="0" y="0"/>
                </a:lnTo>
                <a:close/>
              </a:path>
            </a:pathLst>
          </a:custGeom>
          <a:blipFill>
            <a:blip r:embed="rId4"/>
            <a:stretch>
              <a:fillRect/>
            </a:stretch>
          </a:blipFill>
        </p:spPr>
        <p:txBody>
          <a:bodyPr/>
          <a:lstStyle/>
          <a:p>
            <a:endParaRPr lang="en-US"/>
          </a:p>
        </p:txBody>
      </p:sp>
      <p:sp>
        <p:nvSpPr>
          <p:cNvPr id="42" name="AutoShape 42"/>
          <p:cNvSpPr/>
          <p:nvPr/>
        </p:nvSpPr>
        <p:spPr>
          <a:xfrm>
            <a:off x="6256417" y="4013679"/>
            <a:ext cx="3223751" cy="0"/>
          </a:xfrm>
          <a:prstGeom prst="line">
            <a:avLst/>
          </a:prstGeom>
          <a:ln w="38100" cap="flat">
            <a:solidFill>
              <a:srgbClr val="F0FBFE">
                <a:alpha val="80000"/>
              </a:srgbClr>
            </a:solidFill>
            <a:prstDash val="solid"/>
            <a:headEnd type="oval" w="lg" len="lg"/>
            <a:tailEnd type="oval" w="lg" len="lg"/>
          </a:ln>
        </p:spPr>
        <p:txBody>
          <a:bodyPr/>
          <a:lstStyle/>
          <a:p>
            <a:endParaRPr lang="en-US"/>
          </a:p>
        </p:txBody>
      </p:sp>
      <p:sp>
        <p:nvSpPr>
          <p:cNvPr id="43" name="Freeform 43"/>
          <p:cNvSpPr/>
          <p:nvPr/>
        </p:nvSpPr>
        <p:spPr>
          <a:xfrm>
            <a:off x="8687865" y="6710864"/>
            <a:ext cx="316032" cy="316032"/>
          </a:xfrm>
          <a:custGeom>
            <a:avLst/>
            <a:gdLst/>
            <a:ahLst/>
            <a:cxnLst/>
            <a:rect l="l" t="t" r="r" b="b"/>
            <a:pathLst>
              <a:path w="316032" h="316032">
                <a:moveTo>
                  <a:pt x="0" y="0"/>
                </a:moveTo>
                <a:lnTo>
                  <a:pt x="316032" y="0"/>
                </a:lnTo>
                <a:lnTo>
                  <a:pt x="316032" y="316033"/>
                </a:lnTo>
                <a:lnTo>
                  <a:pt x="0" y="316033"/>
                </a:lnTo>
                <a:lnTo>
                  <a:pt x="0" y="0"/>
                </a:lnTo>
                <a:close/>
              </a:path>
            </a:pathLst>
          </a:custGeom>
          <a:blipFill>
            <a:blip r:embed="rId4"/>
            <a:stretch>
              <a:fillRect/>
            </a:stretch>
          </a:blipFill>
        </p:spPr>
        <p:txBody>
          <a:bodyPr/>
          <a:lstStyle/>
          <a:p>
            <a:endParaRPr lang="en-US"/>
          </a:p>
        </p:txBody>
      </p:sp>
      <p:sp>
        <p:nvSpPr>
          <p:cNvPr id="44" name="Freeform 44"/>
          <p:cNvSpPr/>
          <p:nvPr/>
        </p:nvSpPr>
        <p:spPr>
          <a:xfrm>
            <a:off x="5940384" y="6710864"/>
            <a:ext cx="316032" cy="316032"/>
          </a:xfrm>
          <a:custGeom>
            <a:avLst/>
            <a:gdLst/>
            <a:ahLst/>
            <a:cxnLst/>
            <a:rect l="l" t="t" r="r" b="b"/>
            <a:pathLst>
              <a:path w="316032" h="316032">
                <a:moveTo>
                  <a:pt x="0" y="0"/>
                </a:moveTo>
                <a:lnTo>
                  <a:pt x="316033" y="0"/>
                </a:lnTo>
                <a:lnTo>
                  <a:pt x="316033" y="316033"/>
                </a:lnTo>
                <a:lnTo>
                  <a:pt x="0" y="316033"/>
                </a:lnTo>
                <a:lnTo>
                  <a:pt x="0" y="0"/>
                </a:lnTo>
                <a:close/>
              </a:path>
            </a:pathLst>
          </a:custGeom>
          <a:blipFill>
            <a:blip r:embed="rId4"/>
            <a:stretch>
              <a:fillRect/>
            </a:stretch>
          </a:blipFill>
        </p:spPr>
        <p:txBody>
          <a:bodyPr/>
          <a:lstStyle/>
          <a:p>
            <a:endParaRPr lang="en-US"/>
          </a:p>
        </p:txBody>
      </p:sp>
      <p:sp>
        <p:nvSpPr>
          <p:cNvPr id="45" name="AutoShape 45"/>
          <p:cNvSpPr/>
          <p:nvPr/>
        </p:nvSpPr>
        <p:spPr>
          <a:xfrm>
            <a:off x="6027846" y="6868880"/>
            <a:ext cx="2888892" cy="0"/>
          </a:xfrm>
          <a:prstGeom prst="line">
            <a:avLst/>
          </a:prstGeom>
          <a:ln w="38100" cap="flat">
            <a:solidFill>
              <a:srgbClr val="F0FBFE">
                <a:alpha val="80000"/>
              </a:srgbClr>
            </a:solidFill>
            <a:prstDash val="solid"/>
            <a:headEnd type="oval" w="lg" len="lg"/>
            <a:tailEnd type="oval" w="lg" len="lg"/>
          </a:ln>
        </p:spPr>
        <p:txBody>
          <a:bodyPr/>
          <a:lstStyle/>
          <a:p>
            <a:endParaRPr lang="en-US"/>
          </a:p>
        </p:txBody>
      </p:sp>
      <p:sp>
        <p:nvSpPr>
          <p:cNvPr id="46" name="TextBox 46"/>
          <p:cNvSpPr txBox="1"/>
          <p:nvPr/>
        </p:nvSpPr>
        <p:spPr>
          <a:xfrm>
            <a:off x="1028700" y="9419589"/>
            <a:ext cx="3332690"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03 - Problem Context</a:t>
            </a:r>
          </a:p>
        </p:txBody>
      </p:sp>
      <p:sp>
        <p:nvSpPr>
          <p:cNvPr id="47" name="TextBox 47"/>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48" name="TextBox 48"/>
          <p:cNvSpPr txBox="1"/>
          <p:nvPr/>
        </p:nvSpPr>
        <p:spPr>
          <a:xfrm>
            <a:off x="1028700" y="459105"/>
            <a:ext cx="100855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49" name="TextBox 49"/>
          <p:cNvSpPr txBox="1"/>
          <p:nvPr/>
        </p:nvSpPr>
        <p:spPr>
          <a:xfrm>
            <a:off x="917881" y="2804310"/>
            <a:ext cx="1914080" cy="1318528"/>
          </a:xfrm>
          <a:prstGeom prst="rect">
            <a:avLst/>
          </a:prstGeom>
        </p:spPr>
        <p:txBody>
          <a:bodyPr lIns="0" tIns="0" rIns="0" bIns="0" rtlCol="0" anchor="t">
            <a:spAutoFit/>
          </a:bodyPr>
          <a:lstStyle/>
          <a:p>
            <a:pPr algn="ctr">
              <a:lnSpc>
                <a:spcPts val="10217"/>
              </a:lnSpc>
              <a:spcBef>
                <a:spcPct val="0"/>
              </a:spcBef>
            </a:pPr>
            <a:r>
              <a:rPr lang="en-US" sz="7298" b="1" spc="-145">
                <a:solidFill>
                  <a:srgbClr val="FDFDFD">
                    <a:alpha val="80000"/>
                  </a:srgbClr>
                </a:solidFill>
                <a:latin typeface="Poppins Bold"/>
                <a:ea typeface="Poppins Bold"/>
                <a:cs typeface="Poppins Bold"/>
                <a:sym typeface="Poppins Bold"/>
              </a:rPr>
              <a:t>83%</a:t>
            </a:r>
          </a:p>
        </p:txBody>
      </p:sp>
      <p:sp>
        <p:nvSpPr>
          <p:cNvPr id="50" name="TextBox 50"/>
          <p:cNvSpPr txBox="1"/>
          <p:nvPr/>
        </p:nvSpPr>
        <p:spPr>
          <a:xfrm>
            <a:off x="2155197" y="4302956"/>
            <a:ext cx="1693106" cy="1176236"/>
          </a:xfrm>
          <a:prstGeom prst="rect">
            <a:avLst/>
          </a:prstGeom>
        </p:spPr>
        <p:txBody>
          <a:bodyPr lIns="0" tIns="0" rIns="0" bIns="0" rtlCol="0" anchor="t">
            <a:spAutoFit/>
          </a:bodyPr>
          <a:lstStyle/>
          <a:p>
            <a:pPr algn="ctr">
              <a:lnSpc>
                <a:spcPts val="9064"/>
              </a:lnSpc>
              <a:spcBef>
                <a:spcPct val="0"/>
              </a:spcBef>
            </a:pPr>
            <a:r>
              <a:rPr lang="en-US" sz="6474" b="1" spc="-129">
                <a:solidFill>
                  <a:srgbClr val="FDFDFD">
                    <a:alpha val="80000"/>
                  </a:srgbClr>
                </a:solidFill>
                <a:latin typeface="Poppins Bold"/>
                <a:ea typeface="Poppins Bold"/>
                <a:cs typeface="Poppins Bold"/>
                <a:sym typeface="Poppins Bold"/>
              </a:rPr>
              <a:t>41%</a:t>
            </a:r>
          </a:p>
        </p:txBody>
      </p:sp>
      <p:sp>
        <p:nvSpPr>
          <p:cNvPr id="51" name="TextBox 51"/>
          <p:cNvSpPr txBox="1"/>
          <p:nvPr/>
        </p:nvSpPr>
        <p:spPr>
          <a:xfrm>
            <a:off x="4252382" y="5671641"/>
            <a:ext cx="1431402" cy="1027788"/>
          </a:xfrm>
          <a:prstGeom prst="rect">
            <a:avLst/>
          </a:prstGeom>
        </p:spPr>
        <p:txBody>
          <a:bodyPr lIns="0" tIns="0" rIns="0" bIns="0" rtlCol="0" anchor="t">
            <a:spAutoFit/>
          </a:bodyPr>
          <a:lstStyle/>
          <a:p>
            <a:pPr algn="ctr">
              <a:lnSpc>
                <a:spcPts val="8012"/>
              </a:lnSpc>
              <a:spcBef>
                <a:spcPct val="0"/>
              </a:spcBef>
            </a:pPr>
            <a:r>
              <a:rPr lang="en-US" sz="5723" b="1" spc="-114">
                <a:solidFill>
                  <a:srgbClr val="FDFDFD">
                    <a:alpha val="80000"/>
                  </a:srgbClr>
                </a:solidFill>
                <a:latin typeface="Poppins Bold"/>
                <a:ea typeface="Poppins Bold"/>
                <a:cs typeface="Poppins Bold"/>
                <a:sym typeface="Poppins Bold"/>
              </a:rPr>
              <a:t>19%</a:t>
            </a:r>
          </a:p>
        </p:txBody>
      </p:sp>
      <p:sp>
        <p:nvSpPr>
          <p:cNvPr id="52" name="TextBox 52"/>
          <p:cNvSpPr txBox="1"/>
          <p:nvPr/>
        </p:nvSpPr>
        <p:spPr>
          <a:xfrm>
            <a:off x="3848303" y="4608175"/>
            <a:ext cx="2991353" cy="653891"/>
          </a:xfrm>
          <a:prstGeom prst="rect">
            <a:avLst/>
          </a:prstGeom>
        </p:spPr>
        <p:txBody>
          <a:bodyPr lIns="0" tIns="0" rIns="0" bIns="0" rtlCol="0" anchor="t">
            <a:spAutoFit/>
          </a:bodyPr>
          <a:lstStyle/>
          <a:p>
            <a:pPr algn="ctr">
              <a:lnSpc>
                <a:spcPts val="2679"/>
              </a:lnSpc>
              <a:spcBef>
                <a:spcPct val="0"/>
              </a:spcBef>
            </a:pPr>
            <a:r>
              <a:rPr lang="en-US" sz="1914" b="1">
                <a:solidFill>
                  <a:srgbClr val="FDFDFD">
                    <a:alpha val="80000"/>
                  </a:srgbClr>
                </a:solidFill>
                <a:latin typeface="Montserrat Bold"/>
                <a:ea typeface="Montserrat Bold"/>
                <a:cs typeface="Montserrat Bold"/>
                <a:sym typeface="Montserrat Bold"/>
              </a:rPr>
              <a:t>HAD TO RENEGOTIATE SUPPLIER TERMS </a:t>
            </a:r>
          </a:p>
        </p:txBody>
      </p:sp>
      <p:sp>
        <p:nvSpPr>
          <p:cNvPr id="53" name="TextBox 53"/>
          <p:cNvSpPr txBox="1"/>
          <p:nvPr/>
        </p:nvSpPr>
        <p:spPr>
          <a:xfrm>
            <a:off x="4021451" y="7163789"/>
            <a:ext cx="1893262" cy="510915"/>
          </a:xfrm>
          <a:prstGeom prst="rect">
            <a:avLst/>
          </a:prstGeom>
        </p:spPr>
        <p:txBody>
          <a:bodyPr lIns="0" tIns="0" rIns="0" bIns="0" rtlCol="0" anchor="t">
            <a:spAutoFit/>
          </a:bodyPr>
          <a:lstStyle/>
          <a:p>
            <a:pPr algn="ctr">
              <a:lnSpc>
                <a:spcPts val="2074"/>
              </a:lnSpc>
              <a:spcBef>
                <a:spcPct val="0"/>
              </a:spcBef>
            </a:pPr>
            <a:r>
              <a:rPr lang="en-US" sz="1481" b="1">
                <a:solidFill>
                  <a:srgbClr val="FDFDFD">
                    <a:alpha val="80000"/>
                  </a:srgbClr>
                </a:solidFill>
                <a:latin typeface="Montserrat Bold"/>
                <a:ea typeface="Montserrat Bold"/>
                <a:cs typeface="Montserrat Bold"/>
                <a:sym typeface="Montserrat Bold"/>
              </a:rPr>
              <a:t>USED PERSONAL SAVINGS</a:t>
            </a:r>
          </a:p>
        </p:txBody>
      </p:sp>
      <p:grpSp>
        <p:nvGrpSpPr>
          <p:cNvPr id="54" name="Group 54"/>
          <p:cNvGrpSpPr/>
          <p:nvPr/>
        </p:nvGrpSpPr>
        <p:grpSpPr>
          <a:xfrm>
            <a:off x="10220642" y="3611682"/>
            <a:ext cx="3254485" cy="2769380"/>
            <a:chOff x="0" y="0"/>
            <a:chExt cx="4339313" cy="3692507"/>
          </a:xfrm>
        </p:grpSpPr>
        <p:sp>
          <p:nvSpPr>
            <p:cNvPr id="55" name="TextBox 55"/>
            <p:cNvSpPr txBox="1"/>
            <p:nvPr/>
          </p:nvSpPr>
          <p:spPr>
            <a:xfrm>
              <a:off x="0" y="-38100"/>
              <a:ext cx="4339313" cy="852929"/>
            </a:xfrm>
            <a:prstGeom prst="rect">
              <a:avLst/>
            </a:prstGeom>
          </p:spPr>
          <p:txBody>
            <a:bodyPr lIns="0" tIns="0" rIns="0" bIns="0" rtlCol="0" anchor="t">
              <a:spAutoFit/>
            </a:bodyPr>
            <a:lstStyle/>
            <a:p>
              <a:pPr algn="ctr">
                <a:lnSpc>
                  <a:spcPts val="2605"/>
                </a:lnSpc>
                <a:spcBef>
                  <a:spcPct val="0"/>
                </a:spcBef>
              </a:pPr>
              <a:r>
                <a:rPr lang="en-US" sz="1860" b="1">
                  <a:solidFill>
                    <a:srgbClr val="F0FBFE">
                      <a:alpha val="80000"/>
                    </a:srgbClr>
                  </a:solidFill>
                  <a:latin typeface="TT Norms Bold"/>
                  <a:ea typeface="TT Norms Bold"/>
                  <a:cs typeface="TT Norms Bold"/>
                  <a:sym typeface="TT Norms Bold"/>
                </a:rPr>
                <a:t>Delayed Payments Across the Supply Chain</a:t>
              </a:r>
            </a:p>
          </p:txBody>
        </p:sp>
        <p:sp>
          <p:nvSpPr>
            <p:cNvPr id="56" name="TextBox 56"/>
            <p:cNvSpPr txBox="1"/>
            <p:nvPr/>
          </p:nvSpPr>
          <p:spPr>
            <a:xfrm>
              <a:off x="0" y="989852"/>
              <a:ext cx="4339313" cy="2702655"/>
            </a:xfrm>
            <a:prstGeom prst="rect">
              <a:avLst/>
            </a:prstGeom>
          </p:spPr>
          <p:txBody>
            <a:bodyPr lIns="0" tIns="0" rIns="0" bIns="0" rtlCol="0" anchor="t">
              <a:spAutoFit/>
            </a:bodyPr>
            <a:lstStyle/>
            <a:p>
              <a:pPr algn="ctr">
                <a:lnSpc>
                  <a:spcPts val="1794"/>
                </a:lnSpc>
              </a:pPr>
              <a:r>
                <a:rPr lang="en-US" sz="1196">
                  <a:solidFill>
                    <a:srgbClr val="F0FBFE"/>
                  </a:solidFill>
                  <a:latin typeface="TT Norms"/>
                  <a:ea typeface="TT Norms"/>
                  <a:cs typeface="TT Norms"/>
                  <a:sym typeface="TT Norms"/>
                </a:rPr>
                <a:t>Due to trade uncertainities, late payments have become a chronic issue for small businesses in Singapore, with many SMEs forced to wait far beyond agreed terms. This delay disrupts downstream payments, making it difficult for companies to pay suppliers, staff, and fixed overheads on time. The knock-on effect stalls business operations and damages trust in the value chain.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p:cNvGrpSpPr/>
          <p:nvPr/>
        </p:nvGrpSpPr>
        <p:grpSpPr>
          <a:xfrm>
            <a:off x="3112334" y="2287613"/>
            <a:ext cx="12063332" cy="5711775"/>
            <a:chOff x="0" y="0"/>
            <a:chExt cx="3177174" cy="1504336"/>
          </a:xfrm>
        </p:grpSpPr>
        <p:sp>
          <p:nvSpPr>
            <p:cNvPr id="4" name="Freeform 4"/>
            <p:cNvSpPr/>
            <p:nvPr/>
          </p:nvSpPr>
          <p:spPr>
            <a:xfrm>
              <a:off x="0" y="0"/>
              <a:ext cx="3177174" cy="1504336"/>
            </a:xfrm>
            <a:custGeom>
              <a:avLst/>
              <a:gdLst/>
              <a:ahLst/>
              <a:cxnLst/>
              <a:rect l="l" t="t" r="r" b="b"/>
              <a:pathLst>
                <a:path w="3177174" h="1504336">
                  <a:moveTo>
                    <a:pt x="16044" y="0"/>
                  </a:moveTo>
                  <a:lnTo>
                    <a:pt x="3161129" y="0"/>
                  </a:lnTo>
                  <a:cubicBezTo>
                    <a:pt x="3165385" y="0"/>
                    <a:pt x="3169465" y="1690"/>
                    <a:pt x="3172474" y="4699"/>
                  </a:cubicBezTo>
                  <a:cubicBezTo>
                    <a:pt x="3175483" y="7708"/>
                    <a:pt x="3177174" y="11789"/>
                    <a:pt x="3177174" y="16044"/>
                  </a:cubicBezTo>
                  <a:lnTo>
                    <a:pt x="3177174" y="1488291"/>
                  </a:lnTo>
                  <a:cubicBezTo>
                    <a:pt x="3177174" y="1497152"/>
                    <a:pt x="3169990" y="1504336"/>
                    <a:pt x="3161129" y="1504336"/>
                  </a:cubicBezTo>
                  <a:lnTo>
                    <a:pt x="16044" y="1504336"/>
                  </a:lnTo>
                  <a:cubicBezTo>
                    <a:pt x="11789" y="1504336"/>
                    <a:pt x="7708" y="1502645"/>
                    <a:pt x="4699" y="1499636"/>
                  </a:cubicBezTo>
                  <a:cubicBezTo>
                    <a:pt x="1690" y="1496628"/>
                    <a:pt x="0" y="1492547"/>
                    <a:pt x="0" y="1488291"/>
                  </a:cubicBezTo>
                  <a:lnTo>
                    <a:pt x="0" y="16044"/>
                  </a:lnTo>
                  <a:cubicBezTo>
                    <a:pt x="0" y="11789"/>
                    <a:pt x="1690" y="7708"/>
                    <a:pt x="4699" y="4699"/>
                  </a:cubicBezTo>
                  <a:cubicBezTo>
                    <a:pt x="7708" y="1690"/>
                    <a:pt x="11789" y="0"/>
                    <a:pt x="16044" y="0"/>
                  </a:cubicBezTo>
                  <a:close/>
                </a:path>
              </a:pathLst>
            </a:custGeom>
            <a:solidFill>
              <a:srgbClr val="FFFFFF">
                <a:alpha val="6667"/>
              </a:srgbClr>
            </a:solidFill>
            <a:ln w="19050" cap="rnd">
              <a:solidFill>
                <a:srgbClr val="FFFFFF">
                  <a:alpha val="6667"/>
                </a:srgbClr>
              </a:solidFill>
              <a:prstDash val="solid"/>
              <a:round/>
            </a:ln>
          </p:spPr>
          <p:txBody>
            <a:bodyPr/>
            <a:lstStyle/>
            <a:p>
              <a:endParaRPr lang="en-US"/>
            </a:p>
          </p:txBody>
        </p:sp>
        <p:sp>
          <p:nvSpPr>
            <p:cNvPr id="5" name="TextBox 5"/>
            <p:cNvSpPr txBox="1"/>
            <p:nvPr/>
          </p:nvSpPr>
          <p:spPr>
            <a:xfrm>
              <a:off x="0" y="-28575"/>
              <a:ext cx="3177174" cy="15329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112334" y="2287613"/>
            <a:ext cx="12062148" cy="5711775"/>
            <a:chOff x="0" y="0"/>
            <a:chExt cx="3176862" cy="1504336"/>
          </a:xfrm>
        </p:grpSpPr>
        <p:sp>
          <p:nvSpPr>
            <p:cNvPr id="7" name="Freeform 7"/>
            <p:cNvSpPr/>
            <p:nvPr/>
          </p:nvSpPr>
          <p:spPr>
            <a:xfrm>
              <a:off x="0" y="0"/>
              <a:ext cx="3176862" cy="1504336"/>
            </a:xfrm>
            <a:custGeom>
              <a:avLst/>
              <a:gdLst/>
              <a:ahLst/>
              <a:cxnLst/>
              <a:rect l="l" t="t" r="r" b="b"/>
              <a:pathLst>
                <a:path w="3176862" h="1504336">
                  <a:moveTo>
                    <a:pt x="16046" y="0"/>
                  </a:moveTo>
                  <a:lnTo>
                    <a:pt x="3160816" y="0"/>
                  </a:lnTo>
                  <a:cubicBezTo>
                    <a:pt x="3165072" y="0"/>
                    <a:pt x="3169153" y="1691"/>
                    <a:pt x="3172162" y="4700"/>
                  </a:cubicBezTo>
                  <a:cubicBezTo>
                    <a:pt x="3175171" y="7709"/>
                    <a:pt x="3176862" y="11790"/>
                    <a:pt x="3176862" y="16046"/>
                  </a:cubicBezTo>
                  <a:lnTo>
                    <a:pt x="3176862" y="1488290"/>
                  </a:lnTo>
                  <a:cubicBezTo>
                    <a:pt x="3176862" y="1497152"/>
                    <a:pt x="3169678" y="1504336"/>
                    <a:pt x="3160816" y="1504336"/>
                  </a:cubicBezTo>
                  <a:lnTo>
                    <a:pt x="16046" y="1504336"/>
                  </a:lnTo>
                  <a:cubicBezTo>
                    <a:pt x="7184" y="1504336"/>
                    <a:pt x="0" y="1497152"/>
                    <a:pt x="0" y="1488290"/>
                  </a:cubicBezTo>
                  <a:lnTo>
                    <a:pt x="0" y="16046"/>
                  </a:lnTo>
                  <a:cubicBezTo>
                    <a:pt x="0" y="7184"/>
                    <a:pt x="7184" y="0"/>
                    <a:pt x="16046" y="0"/>
                  </a:cubicBezTo>
                  <a:close/>
                </a:path>
              </a:pathLst>
            </a:custGeom>
            <a:solidFill>
              <a:srgbClr val="000000">
                <a:alpha val="0"/>
              </a:srgbClr>
            </a:solidFill>
            <a:ln w="19050" cap="rnd">
              <a:solidFill>
                <a:srgbClr val="FFFFFF">
                  <a:alpha val="31765"/>
                </a:srgbClr>
              </a:solidFill>
              <a:prstDash val="solid"/>
              <a:round/>
            </a:ln>
          </p:spPr>
          <p:txBody>
            <a:bodyPr/>
            <a:lstStyle/>
            <a:p>
              <a:endParaRPr lang="en-US"/>
            </a:p>
          </p:txBody>
        </p:sp>
        <p:sp>
          <p:nvSpPr>
            <p:cNvPr id="8" name="TextBox 8"/>
            <p:cNvSpPr txBox="1"/>
            <p:nvPr/>
          </p:nvSpPr>
          <p:spPr>
            <a:xfrm>
              <a:off x="0" y="-28575"/>
              <a:ext cx="3176862" cy="1532911"/>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10" name="AutoShape 10"/>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11" name="TextBox 11"/>
          <p:cNvSpPr txBox="1"/>
          <p:nvPr/>
        </p:nvSpPr>
        <p:spPr>
          <a:xfrm>
            <a:off x="5616250" y="2486025"/>
            <a:ext cx="7055500" cy="2657475"/>
          </a:xfrm>
          <a:prstGeom prst="rect">
            <a:avLst/>
          </a:prstGeom>
        </p:spPr>
        <p:txBody>
          <a:bodyPr lIns="0" tIns="0" rIns="0" bIns="0" rtlCol="0" anchor="t">
            <a:spAutoFit/>
          </a:bodyPr>
          <a:lstStyle/>
          <a:p>
            <a:pPr algn="ctr">
              <a:lnSpc>
                <a:spcPts val="10559"/>
              </a:lnSpc>
            </a:pPr>
            <a:r>
              <a:rPr lang="en-US" sz="8799">
                <a:solidFill>
                  <a:srgbClr val="F0FBFE">
                    <a:alpha val="80000"/>
                  </a:srgbClr>
                </a:solidFill>
                <a:latin typeface="Archive"/>
                <a:ea typeface="Archive"/>
                <a:cs typeface="Archive"/>
                <a:sym typeface="Archive"/>
              </a:rPr>
              <a:t>PROBLEM STATEMENT</a:t>
            </a:r>
          </a:p>
        </p:txBody>
      </p:sp>
      <p:sp>
        <p:nvSpPr>
          <p:cNvPr id="12" name="TextBox 12"/>
          <p:cNvSpPr txBox="1"/>
          <p:nvPr/>
        </p:nvSpPr>
        <p:spPr>
          <a:xfrm>
            <a:off x="3111150" y="5518853"/>
            <a:ext cx="12062148" cy="2127442"/>
          </a:xfrm>
          <a:prstGeom prst="rect">
            <a:avLst/>
          </a:prstGeom>
        </p:spPr>
        <p:txBody>
          <a:bodyPr wrap="square" lIns="0" tIns="0" rIns="0" bIns="0" rtlCol="0" anchor="t">
            <a:spAutoFit/>
          </a:bodyPr>
          <a:lstStyle/>
          <a:p>
            <a:pPr algn="ctr">
              <a:lnSpc>
                <a:spcPts val="4199"/>
              </a:lnSpc>
            </a:pPr>
            <a:r>
              <a:rPr lang="en-US" sz="2799" b="1" dirty="0">
                <a:solidFill>
                  <a:srgbClr val="F0FBFE">
                    <a:alpha val="80000"/>
                  </a:srgbClr>
                </a:solidFill>
                <a:latin typeface="Poppins Medium"/>
                <a:ea typeface="Poppins Medium"/>
                <a:cs typeface="Poppins Medium"/>
                <a:sym typeface="Poppins Medium"/>
              </a:rPr>
              <a:t>How might we empower Singaporean SMEs to stay financially agile in 2025 amidst rising trade and cost pressures by using an AI-powered solution that predicts cash flow disruptions, flags payment risks, and enable faster, smarter financial decisions?</a:t>
            </a:r>
          </a:p>
        </p:txBody>
      </p:sp>
      <p:sp>
        <p:nvSpPr>
          <p:cNvPr id="13" name="TextBox 13"/>
          <p:cNvSpPr txBox="1"/>
          <p:nvPr/>
        </p:nvSpPr>
        <p:spPr>
          <a:xfrm>
            <a:off x="1028700" y="9419589"/>
            <a:ext cx="3404717"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04 - Problem Statement</a:t>
            </a:r>
          </a:p>
        </p:txBody>
      </p:sp>
      <p:sp>
        <p:nvSpPr>
          <p:cNvPr id="14" name="TextBox 14"/>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15" name="TextBox 15"/>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Freeform 2"/>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462108" y="-6723821"/>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AutoShape 5"/>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6" name="TextBox 6"/>
          <p:cNvSpPr txBox="1"/>
          <p:nvPr/>
        </p:nvSpPr>
        <p:spPr>
          <a:xfrm>
            <a:off x="1028700" y="1380054"/>
            <a:ext cx="6186905" cy="2190750"/>
          </a:xfrm>
          <a:prstGeom prst="rect">
            <a:avLst/>
          </a:prstGeom>
        </p:spPr>
        <p:txBody>
          <a:bodyPr lIns="0" tIns="0" rIns="0" bIns="0" rtlCol="0" anchor="t">
            <a:spAutoFit/>
          </a:bodyPr>
          <a:lstStyle/>
          <a:p>
            <a:pPr algn="l">
              <a:lnSpc>
                <a:spcPts val="8640"/>
              </a:lnSpc>
            </a:pPr>
            <a:r>
              <a:rPr lang="en-US" sz="7200">
                <a:solidFill>
                  <a:srgbClr val="F0FBFE">
                    <a:alpha val="78824"/>
                  </a:srgbClr>
                </a:solidFill>
                <a:latin typeface="Archive"/>
                <a:ea typeface="Archive"/>
                <a:cs typeface="Archive"/>
                <a:sym typeface="Archive"/>
              </a:rPr>
              <a:t>INTRODUCING CASHKET</a:t>
            </a:r>
          </a:p>
        </p:txBody>
      </p:sp>
      <p:sp>
        <p:nvSpPr>
          <p:cNvPr id="7" name="TextBox 7"/>
          <p:cNvSpPr txBox="1"/>
          <p:nvPr/>
        </p:nvSpPr>
        <p:spPr>
          <a:xfrm>
            <a:off x="1028700" y="3701832"/>
            <a:ext cx="5193305" cy="918210"/>
          </a:xfrm>
          <a:prstGeom prst="rect">
            <a:avLst/>
          </a:prstGeom>
        </p:spPr>
        <p:txBody>
          <a:bodyPr lIns="0" tIns="0" rIns="0" bIns="0" rtlCol="0" anchor="t">
            <a:spAutoFit/>
          </a:bodyPr>
          <a:lstStyle/>
          <a:p>
            <a:pPr algn="l">
              <a:lnSpc>
                <a:spcPts val="3600"/>
              </a:lnSpc>
            </a:pPr>
            <a:r>
              <a:rPr lang="en-US" sz="2400" b="1">
                <a:solidFill>
                  <a:srgbClr val="F0FBFE">
                    <a:alpha val="78824"/>
                  </a:srgbClr>
                </a:solidFill>
                <a:latin typeface="Poppins Bold"/>
                <a:ea typeface="Poppins Bold"/>
                <a:cs typeface="Poppins Bold"/>
                <a:sym typeface="Poppins Bold"/>
              </a:rPr>
              <a:t>Cashket</a:t>
            </a:r>
            <a:r>
              <a:rPr lang="en-US" sz="2400">
                <a:solidFill>
                  <a:srgbClr val="F0FBFE">
                    <a:alpha val="78824"/>
                  </a:srgbClr>
                </a:solidFill>
                <a:latin typeface="Poppins"/>
                <a:ea typeface="Poppins"/>
                <a:cs typeface="Poppins"/>
                <a:sym typeface="Poppins"/>
              </a:rPr>
              <a:t> - The Treasure Box for All Your Cash Flow</a:t>
            </a:r>
          </a:p>
        </p:txBody>
      </p:sp>
      <p:grpSp>
        <p:nvGrpSpPr>
          <p:cNvPr id="8" name="Group 8"/>
          <p:cNvGrpSpPr/>
          <p:nvPr/>
        </p:nvGrpSpPr>
        <p:grpSpPr>
          <a:xfrm>
            <a:off x="9152079" y="3570804"/>
            <a:ext cx="8669471" cy="6200456"/>
            <a:chOff x="0" y="0"/>
            <a:chExt cx="2395455" cy="1713243"/>
          </a:xfrm>
        </p:grpSpPr>
        <p:sp>
          <p:nvSpPr>
            <p:cNvPr id="9" name="Freeform 9"/>
            <p:cNvSpPr/>
            <p:nvPr/>
          </p:nvSpPr>
          <p:spPr>
            <a:xfrm>
              <a:off x="0" y="0"/>
              <a:ext cx="2395455" cy="1713243"/>
            </a:xfrm>
            <a:custGeom>
              <a:avLst/>
              <a:gdLst/>
              <a:ahLst/>
              <a:cxnLst/>
              <a:rect l="l" t="t" r="r" b="b"/>
              <a:pathLst>
                <a:path w="2395455" h="1713243">
                  <a:moveTo>
                    <a:pt x="22325" y="0"/>
                  </a:moveTo>
                  <a:lnTo>
                    <a:pt x="2373130" y="0"/>
                  </a:lnTo>
                  <a:cubicBezTo>
                    <a:pt x="2385460" y="0"/>
                    <a:pt x="2395455" y="9995"/>
                    <a:pt x="2395455" y="22325"/>
                  </a:cubicBezTo>
                  <a:lnTo>
                    <a:pt x="2395455" y="1690918"/>
                  </a:lnTo>
                  <a:cubicBezTo>
                    <a:pt x="2395455" y="1703248"/>
                    <a:pt x="2385460" y="1713243"/>
                    <a:pt x="2373130" y="1713243"/>
                  </a:cubicBezTo>
                  <a:lnTo>
                    <a:pt x="22325" y="1713243"/>
                  </a:lnTo>
                  <a:cubicBezTo>
                    <a:pt x="9995" y="1713243"/>
                    <a:pt x="0" y="1703248"/>
                    <a:pt x="0" y="1690918"/>
                  </a:cubicBezTo>
                  <a:lnTo>
                    <a:pt x="0" y="22325"/>
                  </a:lnTo>
                  <a:cubicBezTo>
                    <a:pt x="0" y="9995"/>
                    <a:pt x="9995" y="0"/>
                    <a:pt x="22325" y="0"/>
                  </a:cubicBezTo>
                  <a:close/>
                </a:path>
              </a:pathLst>
            </a:custGeom>
            <a:solidFill>
              <a:srgbClr val="FFFFFF">
                <a:alpha val="2745"/>
              </a:srgbClr>
            </a:solidFill>
            <a:ln w="19050" cap="rnd">
              <a:solidFill>
                <a:srgbClr val="FFFFFF">
                  <a:alpha val="2745"/>
                </a:srgbClr>
              </a:solidFill>
              <a:prstDash val="solid"/>
              <a:round/>
            </a:ln>
          </p:spPr>
          <p:txBody>
            <a:bodyPr/>
            <a:lstStyle/>
            <a:p>
              <a:endParaRPr lang="en-US"/>
            </a:p>
          </p:txBody>
        </p:sp>
        <p:sp>
          <p:nvSpPr>
            <p:cNvPr id="10" name="TextBox 10"/>
            <p:cNvSpPr txBox="1"/>
            <p:nvPr/>
          </p:nvSpPr>
          <p:spPr>
            <a:xfrm>
              <a:off x="0" y="-28575"/>
              <a:ext cx="2395455" cy="1741818"/>
            </a:xfrm>
            <a:prstGeom prst="rect">
              <a:avLst/>
            </a:prstGeom>
          </p:spPr>
          <p:txBody>
            <a:bodyPr lIns="48422" tIns="48422" rIns="48422" bIns="48422" rtlCol="0" anchor="ctr"/>
            <a:lstStyle/>
            <a:p>
              <a:pPr algn="ctr">
                <a:lnSpc>
                  <a:spcPts val="2660"/>
                </a:lnSpc>
              </a:pPr>
              <a:endParaRPr/>
            </a:p>
          </p:txBody>
        </p:sp>
      </p:grpSp>
      <p:grpSp>
        <p:nvGrpSpPr>
          <p:cNvPr id="11" name="Group 11"/>
          <p:cNvGrpSpPr/>
          <p:nvPr/>
        </p:nvGrpSpPr>
        <p:grpSpPr>
          <a:xfrm>
            <a:off x="9153284" y="3570804"/>
            <a:ext cx="8668266" cy="6200456"/>
            <a:chOff x="0" y="0"/>
            <a:chExt cx="2395122" cy="1713243"/>
          </a:xfrm>
        </p:grpSpPr>
        <p:sp>
          <p:nvSpPr>
            <p:cNvPr id="12" name="Freeform 12"/>
            <p:cNvSpPr/>
            <p:nvPr/>
          </p:nvSpPr>
          <p:spPr>
            <a:xfrm>
              <a:off x="0" y="0"/>
              <a:ext cx="2395122" cy="1713243"/>
            </a:xfrm>
            <a:custGeom>
              <a:avLst/>
              <a:gdLst/>
              <a:ahLst/>
              <a:cxnLst/>
              <a:rect l="l" t="t" r="r" b="b"/>
              <a:pathLst>
                <a:path w="2395122" h="1713243">
                  <a:moveTo>
                    <a:pt x="22328" y="0"/>
                  </a:moveTo>
                  <a:lnTo>
                    <a:pt x="2372794" y="0"/>
                  </a:lnTo>
                  <a:cubicBezTo>
                    <a:pt x="2378716" y="0"/>
                    <a:pt x="2384395" y="2352"/>
                    <a:pt x="2388582" y="6540"/>
                  </a:cubicBezTo>
                  <a:cubicBezTo>
                    <a:pt x="2392770" y="10727"/>
                    <a:pt x="2395122" y="16406"/>
                    <a:pt x="2395122" y="22328"/>
                  </a:cubicBezTo>
                  <a:lnTo>
                    <a:pt x="2395122" y="1690915"/>
                  </a:lnTo>
                  <a:cubicBezTo>
                    <a:pt x="2395122" y="1703247"/>
                    <a:pt x="2385126" y="1713243"/>
                    <a:pt x="2372794" y="1713243"/>
                  </a:cubicBezTo>
                  <a:lnTo>
                    <a:pt x="22328" y="1713243"/>
                  </a:lnTo>
                  <a:cubicBezTo>
                    <a:pt x="9997" y="1713243"/>
                    <a:pt x="0" y="1703247"/>
                    <a:pt x="0" y="1690915"/>
                  </a:cubicBezTo>
                  <a:lnTo>
                    <a:pt x="0" y="22328"/>
                  </a:lnTo>
                  <a:cubicBezTo>
                    <a:pt x="0" y="9997"/>
                    <a:pt x="9997" y="0"/>
                    <a:pt x="22328" y="0"/>
                  </a:cubicBezTo>
                  <a:close/>
                </a:path>
              </a:pathLst>
            </a:custGeom>
            <a:solidFill>
              <a:srgbClr val="000000">
                <a:alpha val="0"/>
              </a:srgbClr>
            </a:solidFill>
            <a:ln w="19050" cap="rnd">
              <a:solidFill>
                <a:srgbClr val="FFFFFF">
                  <a:alpha val="18824"/>
                </a:srgbClr>
              </a:solidFill>
              <a:prstDash val="solid"/>
              <a:round/>
            </a:ln>
          </p:spPr>
          <p:txBody>
            <a:bodyPr/>
            <a:lstStyle/>
            <a:p>
              <a:endParaRPr lang="en-US"/>
            </a:p>
          </p:txBody>
        </p:sp>
        <p:sp>
          <p:nvSpPr>
            <p:cNvPr id="13" name="TextBox 13"/>
            <p:cNvSpPr txBox="1"/>
            <p:nvPr/>
          </p:nvSpPr>
          <p:spPr>
            <a:xfrm>
              <a:off x="0" y="-28575"/>
              <a:ext cx="2395122" cy="1741818"/>
            </a:xfrm>
            <a:prstGeom prst="rect">
              <a:avLst/>
            </a:prstGeom>
          </p:spPr>
          <p:txBody>
            <a:bodyPr lIns="48422" tIns="48422" rIns="48422" bIns="48422" rtlCol="0" anchor="ctr"/>
            <a:lstStyle/>
            <a:p>
              <a:pPr algn="ctr">
                <a:lnSpc>
                  <a:spcPts val="2660"/>
                </a:lnSpc>
              </a:pPr>
              <a:endParaRPr/>
            </a:p>
          </p:txBody>
        </p:sp>
      </p:grpSp>
      <p:grpSp>
        <p:nvGrpSpPr>
          <p:cNvPr id="14" name="Group 14"/>
          <p:cNvGrpSpPr/>
          <p:nvPr/>
        </p:nvGrpSpPr>
        <p:grpSpPr>
          <a:xfrm>
            <a:off x="9144000" y="4019779"/>
            <a:ext cx="1677081" cy="743765"/>
            <a:chOff x="0" y="0"/>
            <a:chExt cx="1953563" cy="866381"/>
          </a:xfrm>
        </p:grpSpPr>
        <p:sp>
          <p:nvSpPr>
            <p:cNvPr id="15" name="Freeform 15"/>
            <p:cNvSpPr/>
            <p:nvPr/>
          </p:nvSpPr>
          <p:spPr>
            <a:xfrm>
              <a:off x="0" y="0"/>
              <a:ext cx="1953563" cy="866381"/>
            </a:xfrm>
            <a:custGeom>
              <a:avLst/>
              <a:gdLst/>
              <a:ahLst/>
              <a:cxnLst/>
              <a:rect l="l" t="t" r="r" b="b"/>
              <a:pathLst>
                <a:path w="1953563" h="866381">
                  <a:moveTo>
                    <a:pt x="55396" y="0"/>
                  </a:moveTo>
                  <a:lnTo>
                    <a:pt x="1898167" y="0"/>
                  </a:lnTo>
                  <a:cubicBezTo>
                    <a:pt x="1928761" y="0"/>
                    <a:pt x="1953563" y="24801"/>
                    <a:pt x="1953563" y="55396"/>
                  </a:cubicBezTo>
                  <a:lnTo>
                    <a:pt x="1953563" y="810985"/>
                  </a:lnTo>
                  <a:cubicBezTo>
                    <a:pt x="1953563" y="841579"/>
                    <a:pt x="1928761" y="866381"/>
                    <a:pt x="1898167" y="866381"/>
                  </a:cubicBezTo>
                  <a:lnTo>
                    <a:pt x="55396" y="866381"/>
                  </a:lnTo>
                  <a:cubicBezTo>
                    <a:pt x="24801" y="866381"/>
                    <a:pt x="0" y="841579"/>
                    <a:pt x="0" y="810985"/>
                  </a:cubicBezTo>
                  <a:lnTo>
                    <a:pt x="0" y="55396"/>
                  </a:lnTo>
                  <a:cubicBezTo>
                    <a:pt x="0" y="24801"/>
                    <a:pt x="24801" y="0"/>
                    <a:pt x="55396" y="0"/>
                  </a:cubicBezTo>
                  <a:close/>
                </a:path>
              </a:pathLst>
            </a:custGeom>
            <a:solidFill>
              <a:srgbClr val="FFFFFF">
                <a:alpha val="80000"/>
              </a:srgbClr>
            </a:solidFill>
            <a:ln cap="sq">
              <a:noFill/>
              <a:prstDash val="solid"/>
              <a:miter/>
            </a:ln>
          </p:spPr>
          <p:txBody>
            <a:bodyPr/>
            <a:lstStyle/>
            <a:p>
              <a:endParaRPr lang="en-US"/>
            </a:p>
          </p:txBody>
        </p:sp>
        <p:sp>
          <p:nvSpPr>
            <p:cNvPr id="16" name="TextBox 16"/>
            <p:cNvSpPr txBox="1"/>
            <p:nvPr/>
          </p:nvSpPr>
          <p:spPr>
            <a:xfrm>
              <a:off x="0" y="-38100"/>
              <a:ext cx="1953563" cy="904481"/>
            </a:xfrm>
            <a:prstGeom prst="rect">
              <a:avLst/>
            </a:prstGeom>
          </p:spPr>
          <p:txBody>
            <a:bodyPr lIns="36610" tIns="36610" rIns="36610" bIns="36610" rtlCol="0" anchor="ctr"/>
            <a:lstStyle/>
            <a:p>
              <a:pPr algn="ctr">
                <a:lnSpc>
                  <a:spcPts val="2011"/>
                </a:lnSpc>
              </a:pPr>
              <a:endParaRPr/>
            </a:p>
          </p:txBody>
        </p:sp>
      </p:grpSp>
      <p:grpSp>
        <p:nvGrpSpPr>
          <p:cNvPr id="17" name="Group 17"/>
          <p:cNvGrpSpPr/>
          <p:nvPr/>
        </p:nvGrpSpPr>
        <p:grpSpPr>
          <a:xfrm>
            <a:off x="9144000" y="4019779"/>
            <a:ext cx="1305270" cy="743765"/>
            <a:chOff x="0" y="0"/>
            <a:chExt cx="1520455" cy="866381"/>
          </a:xfrm>
        </p:grpSpPr>
        <p:sp>
          <p:nvSpPr>
            <p:cNvPr id="18" name="Freeform 18"/>
            <p:cNvSpPr/>
            <p:nvPr/>
          </p:nvSpPr>
          <p:spPr>
            <a:xfrm>
              <a:off x="0" y="0"/>
              <a:ext cx="1520455" cy="866381"/>
            </a:xfrm>
            <a:custGeom>
              <a:avLst/>
              <a:gdLst/>
              <a:ahLst/>
              <a:cxnLst/>
              <a:rect l="l" t="t" r="r" b="b"/>
              <a:pathLst>
                <a:path w="1520455" h="866381">
                  <a:moveTo>
                    <a:pt x="0" y="0"/>
                  </a:moveTo>
                  <a:lnTo>
                    <a:pt x="1520455" y="0"/>
                  </a:lnTo>
                  <a:lnTo>
                    <a:pt x="1520455" y="866381"/>
                  </a:lnTo>
                  <a:lnTo>
                    <a:pt x="0" y="866381"/>
                  </a:lnTo>
                  <a:close/>
                </a:path>
              </a:pathLst>
            </a:custGeom>
            <a:solidFill>
              <a:srgbClr val="FFFFFF">
                <a:alpha val="0"/>
              </a:srgbClr>
            </a:solidFill>
            <a:ln cap="sq">
              <a:noFill/>
              <a:prstDash val="solid"/>
              <a:miter/>
            </a:ln>
          </p:spPr>
          <p:txBody>
            <a:bodyPr/>
            <a:lstStyle/>
            <a:p>
              <a:endParaRPr lang="en-US"/>
            </a:p>
          </p:txBody>
        </p:sp>
        <p:sp>
          <p:nvSpPr>
            <p:cNvPr id="19" name="TextBox 19"/>
            <p:cNvSpPr txBox="1"/>
            <p:nvPr/>
          </p:nvSpPr>
          <p:spPr>
            <a:xfrm>
              <a:off x="0" y="-38100"/>
              <a:ext cx="1520455" cy="904481"/>
            </a:xfrm>
            <a:prstGeom prst="rect">
              <a:avLst/>
            </a:prstGeom>
          </p:spPr>
          <p:txBody>
            <a:bodyPr lIns="36610" tIns="36610" rIns="36610" bIns="36610" rtlCol="0" anchor="ctr"/>
            <a:lstStyle/>
            <a:p>
              <a:pPr algn="ctr">
                <a:lnSpc>
                  <a:spcPts val="2011"/>
                </a:lnSpc>
              </a:pPr>
              <a:endParaRPr/>
            </a:p>
          </p:txBody>
        </p:sp>
      </p:grpSp>
      <p:sp>
        <p:nvSpPr>
          <p:cNvPr id="20" name="TextBox 20"/>
          <p:cNvSpPr txBox="1"/>
          <p:nvPr/>
        </p:nvSpPr>
        <p:spPr>
          <a:xfrm>
            <a:off x="9410142" y="4105415"/>
            <a:ext cx="1144797" cy="515342"/>
          </a:xfrm>
          <a:prstGeom prst="rect">
            <a:avLst/>
          </a:prstGeom>
        </p:spPr>
        <p:txBody>
          <a:bodyPr lIns="0" tIns="0" rIns="0" bIns="0" rtlCol="0" anchor="t">
            <a:spAutoFit/>
          </a:bodyPr>
          <a:lstStyle/>
          <a:p>
            <a:pPr algn="ctr">
              <a:lnSpc>
                <a:spcPts val="4270"/>
              </a:lnSpc>
              <a:spcBef>
                <a:spcPct val="0"/>
              </a:spcBef>
            </a:pPr>
            <a:r>
              <a:rPr lang="en-US" sz="3050" b="1">
                <a:solidFill>
                  <a:srgbClr val="003049"/>
                </a:solidFill>
                <a:latin typeface="TT Norms Bold"/>
                <a:ea typeface="TT Norms Bold"/>
                <a:cs typeface="TT Norms Bold"/>
                <a:sym typeface="TT Norms Bold"/>
              </a:rPr>
              <a:t>Step 1</a:t>
            </a:r>
          </a:p>
        </p:txBody>
      </p:sp>
      <p:sp>
        <p:nvSpPr>
          <p:cNvPr id="21" name="TextBox 21"/>
          <p:cNvSpPr txBox="1"/>
          <p:nvPr/>
        </p:nvSpPr>
        <p:spPr>
          <a:xfrm>
            <a:off x="11393996" y="3944110"/>
            <a:ext cx="6183479" cy="515342"/>
          </a:xfrm>
          <a:prstGeom prst="rect">
            <a:avLst/>
          </a:prstGeom>
        </p:spPr>
        <p:txBody>
          <a:bodyPr lIns="0" tIns="0" rIns="0" bIns="0" rtlCol="0" anchor="t">
            <a:spAutoFit/>
          </a:bodyPr>
          <a:lstStyle/>
          <a:p>
            <a:pPr algn="l">
              <a:lnSpc>
                <a:spcPts val="4270"/>
              </a:lnSpc>
              <a:spcBef>
                <a:spcPct val="0"/>
              </a:spcBef>
            </a:pPr>
            <a:r>
              <a:rPr lang="en-US" sz="3050" b="1">
                <a:solidFill>
                  <a:srgbClr val="F0FBFE">
                    <a:alpha val="80000"/>
                  </a:srgbClr>
                </a:solidFill>
                <a:latin typeface="TT Norms Bold"/>
                <a:ea typeface="TT Norms Bold"/>
                <a:cs typeface="TT Norms Bold"/>
                <a:sym typeface="TT Norms Bold"/>
              </a:rPr>
              <a:t>Connect</a:t>
            </a:r>
          </a:p>
        </p:txBody>
      </p:sp>
      <p:sp>
        <p:nvSpPr>
          <p:cNvPr id="22" name="TextBox 22"/>
          <p:cNvSpPr txBox="1"/>
          <p:nvPr/>
        </p:nvSpPr>
        <p:spPr>
          <a:xfrm>
            <a:off x="11393996" y="4612055"/>
            <a:ext cx="6183479" cy="683163"/>
          </a:xfrm>
          <a:prstGeom prst="rect">
            <a:avLst/>
          </a:prstGeom>
        </p:spPr>
        <p:txBody>
          <a:bodyPr lIns="0" tIns="0" rIns="0" bIns="0" rtlCol="0" anchor="t">
            <a:spAutoFit/>
          </a:bodyPr>
          <a:lstStyle/>
          <a:p>
            <a:pPr algn="l">
              <a:lnSpc>
                <a:spcPts val="2859"/>
              </a:lnSpc>
              <a:spcBef>
                <a:spcPct val="0"/>
              </a:spcBef>
            </a:pPr>
            <a:r>
              <a:rPr lang="en-US" sz="1906">
                <a:solidFill>
                  <a:srgbClr val="F0FBFE">
                    <a:alpha val="80000"/>
                  </a:srgbClr>
                </a:solidFill>
                <a:latin typeface="TT Norms"/>
                <a:ea typeface="TT Norms"/>
                <a:cs typeface="TT Norms"/>
                <a:sym typeface="TT Norms"/>
              </a:rPr>
              <a:t>Ca</a:t>
            </a:r>
            <a:r>
              <a:rPr lang="en-US" sz="1906" u="none">
                <a:solidFill>
                  <a:srgbClr val="F0FBFE">
                    <a:alpha val="80000"/>
                  </a:srgbClr>
                </a:solidFill>
                <a:latin typeface="TT Norms"/>
                <a:ea typeface="TT Norms"/>
                <a:cs typeface="TT Norms"/>
                <a:sym typeface="TT Norms"/>
              </a:rPr>
              <a:t>shket integrates with your existing database and accounting tools to fetch transaction and invoice data.</a:t>
            </a:r>
          </a:p>
        </p:txBody>
      </p:sp>
      <p:grpSp>
        <p:nvGrpSpPr>
          <p:cNvPr id="23" name="Group 23"/>
          <p:cNvGrpSpPr/>
          <p:nvPr/>
        </p:nvGrpSpPr>
        <p:grpSpPr>
          <a:xfrm>
            <a:off x="9144000" y="7773601"/>
            <a:ext cx="1677081" cy="743765"/>
            <a:chOff x="0" y="0"/>
            <a:chExt cx="1953563" cy="866381"/>
          </a:xfrm>
        </p:grpSpPr>
        <p:sp>
          <p:nvSpPr>
            <p:cNvPr id="24" name="Freeform 24"/>
            <p:cNvSpPr/>
            <p:nvPr/>
          </p:nvSpPr>
          <p:spPr>
            <a:xfrm>
              <a:off x="0" y="0"/>
              <a:ext cx="1953563" cy="866381"/>
            </a:xfrm>
            <a:custGeom>
              <a:avLst/>
              <a:gdLst/>
              <a:ahLst/>
              <a:cxnLst/>
              <a:rect l="l" t="t" r="r" b="b"/>
              <a:pathLst>
                <a:path w="1953563" h="866381">
                  <a:moveTo>
                    <a:pt x="55396" y="0"/>
                  </a:moveTo>
                  <a:lnTo>
                    <a:pt x="1898167" y="0"/>
                  </a:lnTo>
                  <a:cubicBezTo>
                    <a:pt x="1928761" y="0"/>
                    <a:pt x="1953563" y="24801"/>
                    <a:pt x="1953563" y="55396"/>
                  </a:cubicBezTo>
                  <a:lnTo>
                    <a:pt x="1953563" y="810985"/>
                  </a:lnTo>
                  <a:cubicBezTo>
                    <a:pt x="1953563" y="841579"/>
                    <a:pt x="1928761" y="866381"/>
                    <a:pt x="1898167" y="866381"/>
                  </a:cubicBezTo>
                  <a:lnTo>
                    <a:pt x="55396" y="866381"/>
                  </a:lnTo>
                  <a:cubicBezTo>
                    <a:pt x="24801" y="866381"/>
                    <a:pt x="0" y="841579"/>
                    <a:pt x="0" y="810985"/>
                  </a:cubicBezTo>
                  <a:lnTo>
                    <a:pt x="0" y="55396"/>
                  </a:lnTo>
                  <a:cubicBezTo>
                    <a:pt x="0" y="24801"/>
                    <a:pt x="24801" y="0"/>
                    <a:pt x="55396" y="0"/>
                  </a:cubicBezTo>
                  <a:close/>
                </a:path>
              </a:pathLst>
            </a:custGeom>
            <a:solidFill>
              <a:srgbClr val="FFFFFF">
                <a:alpha val="80000"/>
              </a:srgbClr>
            </a:solidFill>
            <a:ln cap="sq">
              <a:noFill/>
              <a:prstDash val="solid"/>
              <a:miter/>
            </a:ln>
          </p:spPr>
          <p:txBody>
            <a:bodyPr/>
            <a:lstStyle/>
            <a:p>
              <a:endParaRPr lang="en-US"/>
            </a:p>
          </p:txBody>
        </p:sp>
        <p:sp>
          <p:nvSpPr>
            <p:cNvPr id="25" name="TextBox 25"/>
            <p:cNvSpPr txBox="1"/>
            <p:nvPr/>
          </p:nvSpPr>
          <p:spPr>
            <a:xfrm>
              <a:off x="0" y="-38100"/>
              <a:ext cx="1953563" cy="904481"/>
            </a:xfrm>
            <a:prstGeom prst="rect">
              <a:avLst/>
            </a:prstGeom>
          </p:spPr>
          <p:txBody>
            <a:bodyPr lIns="36610" tIns="36610" rIns="36610" bIns="36610" rtlCol="0" anchor="ctr"/>
            <a:lstStyle/>
            <a:p>
              <a:pPr algn="ctr">
                <a:lnSpc>
                  <a:spcPts val="2011"/>
                </a:lnSpc>
              </a:pPr>
              <a:endParaRPr/>
            </a:p>
          </p:txBody>
        </p:sp>
      </p:grpSp>
      <p:grpSp>
        <p:nvGrpSpPr>
          <p:cNvPr id="26" name="Group 26"/>
          <p:cNvGrpSpPr/>
          <p:nvPr/>
        </p:nvGrpSpPr>
        <p:grpSpPr>
          <a:xfrm>
            <a:off x="9144000" y="7773601"/>
            <a:ext cx="1305270" cy="743765"/>
            <a:chOff x="0" y="0"/>
            <a:chExt cx="1520455" cy="866381"/>
          </a:xfrm>
        </p:grpSpPr>
        <p:sp>
          <p:nvSpPr>
            <p:cNvPr id="27" name="Freeform 27"/>
            <p:cNvSpPr/>
            <p:nvPr/>
          </p:nvSpPr>
          <p:spPr>
            <a:xfrm>
              <a:off x="0" y="0"/>
              <a:ext cx="1520455" cy="866381"/>
            </a:xfrm>
            <a:custGeom>
              <a:avLst/>
              <a:gdLst/>
              <a:ahLst/>
              <a:cxnLst/>
              <a:rect l="l" t="t" r="r" b="b"/>
              <a:pathLst>
                <a:path w="1520455" h="866381">
                  <a:moveTo>
                    <a:pt x="0" y="0"/>
                  </a:moveTo>
                  <a:lnTo>
                    <a:pt x="1520455" y="0"/>
                  </a:lnTo>
                  <a:lnTo>
                    <a:pt x="1520455" y="866381"/>
                  </a:lnTo>
                  <a:lnTo>
                    <a:pt x="0" y="866381"/>
                  </a:lnTo>
                  <a:close/>
                </a:path>
              </a:pathLst>
            </a:custGeom>
            <a:solidFill>
              <a:srgbClr val="FFFFFF">
                <a:alpha val="0"/>
              </a:srgbClr>
            </a:solidFill>
            <a:ln cap="sq">
              <a:noFill/>
              <a:prstDash val="solid"/>
              <a:miter/>
            </a:ln>
          </p:spPr>
          <p:txBody>
            <a:bodyPr/>
            <a:lstStyle/>
            <a:p>
              <a:endParaRPr lang="en-US"/>
            </a:p>
          </p:txBody>
        </p:sp>
        <p:sp>
          <p:nvSpPr>
            <p:cNvPr id="28" name="TextBox 28"/>
            <p:cNvSpPr txBox="1"/>
            <p:nvPr/>
          </p:nvSpPr>
          <p:spPr>
            <a:xfrm>
              <a:off x="0" y="-38100"/>
              <a:ext cx="1520455" cy="904481"/>
            </a:xfrm>
            <a:prstGeom prst="rect">
              <a:avLst/>
            </a:prstGeom>
          </p:spPr>
          <p:txBody>
            <a:bodyPr lIns="36610" tIns="36610" rIns="36610" bIns="36610" rtlCol="0" anchor="ctr"/>
            <a:lstStyle/>
            <a:p>
              <a:pPr algn="ctr">
                <a:lnSpc>
                  <a:spcPts val="2011"/>
                </a:lnSpc>
              </a:pPr>
              <a:endParaRPr/>
            </a:p>
          </p:txBody>
        </p:sp>
      </p:grpSp>
      <p:sp>
        <p:nvSpPr>
          <p:cNvPr id="29" name="TextBox 29"/>
          <p:cNvSpPr txBox="1"/>
          <p:nvPr/>
        </p:nvSpPr>
        <p:spPr>
          <a:xfrm>
            <a:off x="9410142" y="7859237"/>
            <a:ext cx="1144797" cy="515342"/>
          </a:xfrm>
          <a:prstGeom prst="rect">
            <a:avLst/>
          </a:prstGeom>
        </p:spPr>
        <p:txBody>
          <a:bodyPr lIns="0" tIns="0" rIns="0" bIns="0" rtlCol="0" anchor="t">
            <a:spAutoFit/>
          </a:bodyPr>
          <a:lstStyle/>
          <a:p>
            <a:pPr algn="ctr">
              <a:lnSpc>
                <a:spcPts val="4270"/>
              </a:lnSpc>
              <a:spcBef>
                <a:spcPct val="0"/>
              </a:spcBef>
            </a:pPr>
            <a:r>
              <a:rPr lang="en-US" sz="3050" b="1">
                <a:solidFill>
                  <a:srgbClr val="003049"/>
                </a:solidFill>
                <a:latin typeface="TT Norms Bold"/>
                <a:ea typeface="TT Norms Bold"/>
                <a:cs typeface="TT Norms Bold"/>
                <a:sym typeface="TT Norms Bold"/>
              </a:rPr>
              <a:t>Step 3</a:t>
            </a:r>
          </a:p>
        </p:txBody>
      </p:sp>
      <p:sp>
        <p:nvSpPr>
          <p:cNvPr id="30" name="TextBox 30"/>
          <p:cNvSpPr txBox="1"/>
          <p:nvPr/>
        </p:nvSpPr>
        <p:spPr>
          <a:xfrm>
            <a:off x="11393996" y="7697932"/>
            <a:ext cx="6183479" cy="515342"/>
          </a:xfrm>
          <a:prstGeom prst="rect">
            <a:avLst/>
          </a:prstGeom>
        </p:spPr>
        <p:txBody>
          <a:bodyPr lIns="0" tIns="0" rIns="0" bIns="0" rtlCol="0" anchor="t">
            <a:spAutoFit/>
          </a:bodyPr>
          <a:lstStyle/>
          <a:p>
            <a:pPr algn="l">
              <a:lnSpc>
                <a:spcPts val="4270"/>
              </a:lnSpc>
              <a:spcBef>
                <a:spcPct val="0"/>
              </a:spcBef>
            </a:pPr>
            <a:r>
              <a:rPr lang="en-US" sz="3050" b="1">
                <a:solidFill>
                  <a:srgbClr val="F0FBFE">
                    <a:alpha val="63922"/>
                  </a:srgbClr>
                </a:solidFill>
                <a:latin typeface="TT Norms Bold"/>
                <a:ea typeface="TT Norms Bold"/>
                <a:cs typeface="TT Norms Bold"/>
                <a:sym typeface="TT Norms Bold"/>
              </a:rPr>
              <a:t>Act Smart</a:t>
            </a:r>
          </a:p>
        </p:txBody>
      </p:sp>
      <p:sp>
        <p:nvSpPr>
          <p:cNvPr id="31" name="TextBox 31"/>
          <p:cNvSpPr txBox="1"/>
          <p:nvPr/>
        </p:nvSpPr>
        <p:spPr>
          <a:xfrm>
            <a:off x="11393996" y="8365877"/>
            <a:ext cx="6183479" cy="1037248"/>
          </a:xfrm>
          <a:prstGeom prst="rect">
            <a:avLst/>
          </a:prstGeom>
        </p:spPr>
        <p:txBody>
          <a:bodyPr lIns="0" tIns="0" rIns="0" bIns="0" rtlCol="0" anchor="t">
            <a:spAutoFit/>
          </a:bodyPr>
          <a:lstStyle/>
          <a:p>
            <a:pPr algn="l">
              <a:lnSpc>
                <a:spcPts val="2859"/>
              </a:lnSpc>
              <a:spcBef>
                <a:spcPct val="0"/>
              </a:spcBef>
            </a:pPr>
            <a:r>
              <a:rPr lang="en-US" sz="1906">
                <a:solidFill>
                  <a:srgbClr val="F0FBFE">
                    <a:alpha val="63922"/>
                  </a:srgbClr>
                </a:solidFill>
                <a:latin typeface="TT Norms"/>
                <a:ea typeface="TT Norms"/>
                <a:cs typeface="TT Norms"/>
                <a:sym typeface="TT Norms"/>
              </a:rPr>
              <a:t>Receive proactive alerts and AI-driven recommendations to renegotiate terms, delay spending, or bridge gaps—before it’s too late.</a:t>
            </a:r>
          </a:p>
        </p:txBody>
      </p:sp>
      <p:grpSp>
        <p:nvGrpSpPr>
          <p:cNvPr id="32" name="Group 32"/>
          <p:cNvGrpSpPr/>
          <p:nvPr/>
        </p:nvGrpSpPr>
        <p:grpSpPr>
          <a:xfrm>
            <a:off x="9144000" y="6042572"/>
            <a:ext cx="1677081" cy="743765"/>
            <a:chOff x="0" y="0"/>
            <a:chExt cx="1953563" cy="866381"/>
          </a:xfrm>
        </p:grpSpPr>
        <p:sp>
          <p:nvSpPr>
            <p:cNvPr id="33" name="Freeform 33"/>
            <p:cNvSpPr/>
            <p:nvPr/>
          </p:nvSpPr>
          <p:spPr>
            <a:xfrm>
              <a:off x="0" y="0"/>
              <a:ext cx="1953563" cy="866381"/>
            </a:xfrm>
            <a:custGeom>
              <a:avLst/>
              <a:gdLst/>
              <a:ahLst/>
              <a:cxnLst/>
              <a:rect l="l" t="t" r="r" b="b"/>
              <a:pathLst>
                <a:path w="1953563" h="866381">
                  <a:moveTo>
                    <a:pt x="55396" y="0"/>
                  </a:moveTo>
                  <a:lnTo>
                    <a:pt x="1898167" y="0"/>
                  </a:lnTo>
                  <a:cubicBezTo>
                    <a:pt x="1928761" y="0"/>
                    <a:pt x="1953563" y="24801"/>
                    <a:pt x="1953563" y="55396"/>
                  </a:cubicBezTo>
                  <a:lnTo>
                    <a:pt x="1953563" y="810985"/>
                  </a:lnTo>
                  <a:cubicBezTo>
                    <a:pt x="1953563" y="841579"/>
                    <a:pt x="1928761" y="866381"/>
                    <a:pt x="1898167" y="866381"/>
                  </a:cubicBezTo>
                  <a:lnTo>
                    <a:pt x="55396" y="866381"/>
                  </a:lnTo>
                  <a:cubicBezTo>
                    <a:pt x="24801" y="866381"/>
                    <a:pt x="0" y="841579"/>
                    <a:pt x="0" y="810985"/>
                  </a:cubicBezTo>
                  <a:lnTo>
                    <a:pt x="0" y="55396"/>
                  </a:lnTo>
                  <a:cubicBezTo>
                    <a:pt x="0" y="24801"/>
                    <a:pt x="24801" y="0"/>
                    <a:pt x="55396" y="0"/>
                  </a:cubicBezTo>
                  <a:close/>
                </a:path>
              </a:pathLst>
            </a:custGeom>
            <a:solidFill>
              <a:srgbClr val="FFFFFF">
                <a:alpha val="80000"/>
              </a:srgbClr>
            </a:solidFill>
            <a:ln cap="sq">
              <a:noFill/>
              <a:prstDash val="solid"/>
              <a:miter/>
            </a:ln>
          </p:spPr>
          <p:txBody>
            <a:bodyPr/>
            <a:lstStyle/>
            <a:p>
              <a:endParaRPr lang="en-US"/>
            </a:p>
          </p:txBody>
        </p:sp>
        <p:sp>
          <p:nvSpPr>
            <p:cNvPr id="34" name="TextBox 34"/>
            <p:cNvSpPr txBox="1"/>
            <p:nvPr/>
          </p:nvSpPr>
          <p:spPr>
            <a:xfrm>
              <a:off x="0" y="-38100"/>
              <a:ext cx="1953563" cy="904481"/>
            </a:xfrm>
            <a:prstGeom prst="rect">
              <a:avLst/>
            </a:prstGeom>
          </p:spPr>
          <p:txBody>
            <a:bodyPr lIns="36610" tIns="36610" rIns="36610" bIns="36610" rtlCol="0" anchor="ctr"/>
            <a:lstStyle/>
            <a:p>
              <a:pPr algn="ctr">
                <a:lnSpc>
                  <a:spcPts val="2011"/>
                </a:lnSpc>
              </a:pPr>
              <a:endParaRPr/>
            </a:p>
          </p:txBody>
        </p:sp>
      </p:grpSp>
      <p:grpSp>
        <p:nvGrpSpPr>
          <p:cNvPr id="35" name="Group 35"/>
          <p:cNvGrpSpPr/>
          <p:nvPr/>
        </p:nvGrpSpPr>
        <p:grpSpPr>
          <a:xfrm>
            <a:off x="9144000" y="6042572"/>
            <a:ext cx="1305270" cy="743765"/>
            <a:chOff x="0" y="0"/>
            <a:chExt cx="1520455" cy="866381"/>
          </a:xfrm>
        </p:grpSpPr>
        <p:sp>
          <p:nvSpPr>
            <p:cNvPr id="36" name="Freeform 36"/>
            <p:cNvSpPr/>
            <p:nvPr/>
          </p:nvSpPr>
          <p:spPr>
            <a:xfrm>
              <a:off x="0" y="0"/>
              <a:ext cx="1520455" cy="866381"/>
            </a:xfrm>
            <a:custGeom>
              <a:avLst/>
              <a:gdLst/>
              <a:ahLst/>
              <a:cxnLst/>
              <a:rect l="l" t="t" r="r" b="b"/>
              <a:pathLst>
                <a:path w="1520455" h="866381">
                  <a:moveTo>
                    <a:pt x="0" y="0"/>
                  </a:moveTo>
                  <a:lnTo>
                    <a:pt x="1520455" y="0"/>
                  </a:lnTo>
                  <a:lnTo>
                    <a:pt x="1520455" y="866381"/>
                  </a:lnTo>
                  <a:lnTo>
                    <a:pt x="0" y="866381"/>
                  </a:lnTo>
                  <a:close/>
                </a:path>
              </a:pathLst>
            </a:custGeom>
            <a:solidFill>
              <a:srgbClr val="FFFFFF">
                <a:alpha val="0"/>
              </a:srgbClr>
            </a:solidFill>
            <a:ln cap="sq">
              <a:noFill/>
              <a:prstDash val="solid"/>
              <a:miter/>
            </a:ln>
          </p:spPr>
          <p:txBody>
            <a:bodyPr/>
            <a:lstStyle/>
            <a:p>
              <a:endParaRPr lang="en-US"/>
            </a:p>
          </p:txBody>
        </p:sp>
        <p:sp>
          <p:nvSpPr>
            <p:cNvPr id="37" name="TextBox 37"/>
            <p:cNvSpPr txBox="1"/>
            <p:nvPr/>
          </p:nvSpPr>
          <p:spPr>
            <a:xfrm>
              <a:off x="0" y="-38100"/>
              <a:ext cx="1520455" cy="904481"/>
            </a:xfrm>
            <a:prstGeom prst="rect">
              <a:avLst/>
            </a:prstGeom>
          </p:spPr>
          <p:txBody>
            <a:bodyPr lIns="36610" tIns="36610" rIns="36610" bIns="36610" rtlCol="0" anchor="ctr"/>
            <a:lstStyle/>
            <a:p>
              <a:pPr algn="ctr">
                <a:lnSpc>
                  <a:spcPts val="2011"/>
                </a:lnSpc>
              </a:pPr>
              <a:endParaRPr/>
            </a:p>
          </p:txBody>
        </p:sp>
      </p:grpSp>
      <p:sp>
        <p:nvSpPr>
          <p:cNvPr id="38" name="TextBox 38"/>
          <p:cNvSpPr txBox="1"/>
          <p:nvPr/>
        </p:nvSpPr>
        <p:spPr>
          <a:xfrm>
            <a:off x="9412291" y="6128208"/>
            <a:ext cx="1269290" cy="515342"/>
          </a:xfrm>
          <a:prstGeom prst="rect">
            <a:avLst/>
          </a:prstGeom>
        </p:spPr>
        <p:txBody>
          <a:bodyPr lIns="0" tIns="0" rIns="0" bIns="0" rtlCol="0" anchor="t">
            <a:spAutoFit/>
          </a:bodyPr>
          <a:lstStyle/>
          <a:p>
            <a:pPr algn="ctr">
              <a:lnSpc>
                <a:spcPts val="4270"/>
              </a:lnSpc>
              <a:spcBef>
                <a:spcPct val="0"/>
              </a:spcBef>
            </a:pPr>
            <a:r>
              <a:rPr lang="en-US" sz="3050" b="1">
                <a:solidFill>
                  <a:srgbClr val="003049"/>
                </a:solidFill>
                <a:latin typeface="TT Norms Bold"/>
                <a:ea typeface="TT Norms Bold"/>
                <a:cs typeface="TT Norms Bold"/>
                <a:sym typeface="TT Norms Bold"/>
              </a:rPr>
              <a:t>Step 2</a:t>
            </a:r>
          </a:p>
        </p:txBody>
      </p:sp>
      <p:sp>
        <p:nvSpPr>
          <p:cNvPr id="39" name="TextBox 39"/>
          <p:cNvSpPr txBox="1"/>
          <p:nvPr/>
        </p:nvSpPr>
        <p:spPr>
          <a:xfrm>
            <a:off x="11405603" y="5966903"/>
            <a:ext cx="6171873" cy="515342"/>
          </a:xfrm>
          <a:prstGeom prst="rect">
            <a:avLst/>
          </a:prstGeom>
        </p:spPr>
        <p:txBody>
          <a:bodyPr lIns="0" tIns="0" rIns="0" bIns="0" rtlCol="0" anchor="t">
            <a:spAutoFit/>
          </a:bodyPr>
          <a:lstStyle/>
          <a:p>
            <a:pPr algn="l">
              <a:lnSpc>
                <a:spcPts val="4270"/>
              </a:lnSpc>
              <a:spcBef>
                <a:spcPct val="0"/>
              </a:spcBef>
            </a:pPr>
            <a:r>
              <a:rPr lang="en-US" sz="3050" b="1">
                <a:solidFill>
                  <a:srgbClr val="F0FBFE">
                    <a:alpha val="63922"/>
                  </a:srgbClr>
                </a:solidFill>
                <a:latin typeface="TT Norms Bold"/>
                <a:ea typeface="TT Norms Bold"/>
                <a:cs typeface="TT Norms Bold"/>
                <a:sym typeface="TT Norms Bold"/>
              </a:rPr>
              <a:t>Predict &amp; Analyse</a:t>
            </a:r>
          </a:p>
        </p:txBody>
      </p:sp>
      <p:sp>
        <p:nvSpPr>
          <p:cNvPr id="40" name="TextBox 40"/>
          <p:cNvSpPr txBox="1"/>
          <p:nvPr/>
        </p:nvSpPr>
        <p:spPr>
          <a:xfrm>
            <a:off x="11405603" y="6634848"/>
            <a:ext cx="6171873" cy="683163"/>
          </a:xfrm>
          <a:prstGeom prst="rect">
            <a:avLst/>
          </a:prstGeom>
        </p:spPr>
        <p:txBody>
          <a:bodyPr lIns="0" tIns="0" rIns="0" bIns="0" rtlCol="0" anchor="t">
            <a:spAutoFit/>
          </a:bodyPr>
          <a:lstStyle/>
          <a:p>
            <a:pPr algn="l">
              <a:lnSpc>
                <a:spcPts val="2859"/>
              </a:lnSpc>
              <a:spcBef>
                <a:spcPct val="0"/>
              </a:spcBef>
            </a:pPr>
            <a:r>
              <a:rPr lang="en-US" sz="1906">
                <a:solidFill>
                  <a:srgbClr val="F0FBFE">
                    <a:alpha val="63922"/>
                  </a:srgbClr>
                </a:solidFill>
                <a:latin typeface="TT Norms"/>
                <a:ea typeface="TT Norms"/>
                <a:cs typeface="TT Norms"/>
                <a:sym typeface="TT Norms"/>
              </a:rPr>
              <a:t>Our AI forecasts cash flow trends, flags delayed payment risks, and scores client reliability using historical patterns.</a:t>
            </a:r>
          </a:p>
        </p:txBody>
      </p:sp>
      <p:grpSp>
        <p:nvGrpSpPr>
          <p:cNvPr id="41" name="Group 41"/>
          <p:cNvGrpSpPr/>
          <p:nvPr/>
        </p:nvGrpSpPr>
        <p:grpSpPr>
          <a:xfrm>
            <a:off x="-2100121" y="2001199"/>
            <a:ext cx="5716238" cy="571623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FFFFF">
                  <a:alpha val="15686"/>
                </a:srgbClr>
              </a:solidFill>
              <a:prstDash val="solid"/>
              <a:miter/>
            </a:ln>
          </p:spPr>
          <p:txBody>
            <a:bodyPr/>
            <a:lstStyle/>
            <a:p>
              <a:endParaRPr lang="en-US"/>
            </a:p>
          </p:txBody>
        </p:sp>
        <p:sp>
          <p:nvSpPr>
            <p:cNvPr id="43" name="TextBox 43"/>
            <p:cNvSpPr txBox="1"/>
            <p:nvPr/>
          </p:nvSpPr>
          <p:spPr>
            <a:xfrm>
              <a:off x="76200" y="47625"/>
              <a:ext cx="660400" cy="68897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1028700" y="9419589"/>
            <a:ext cx="3109944"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05 - Solution Outline</a:t>
            </a:r>
          </a:p>
        </p:txBody>
      </p:sp>
      <p:sp>
        <p:nvSpPr>
          <p:cNvPr id="45" name="TextBox 45"/>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46" name="TextBox 46"/>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47" name="TextBox 47"/>
          <p:cNvSpPr txBox="1"/>
          <p:nvPr/>
        </p:nvSpPr>
        <p:spPr>
          <a:xfrm>
            <a:off x="7590608" y="1634804"/>
            <a:ext cx="10230942" cy="1118235"/>
          </a:xfrm>
          <a:prstGeom prst="rect">
            <a:avLst/>
          </a:prstGeom>
        </p:spPr>
        <p:txBody>
          <a:bodyPr lIns="0" tIns="0" rIns="0" bIns="0" rtlCol="0" anchor="t">
            <a:spAutoFit/>
          </a:bodyPr>
          <a:lstStyle/>
          <a:p>
            <a:pPr algn="l">
              <a:lnSpc>
                <a:spcPts val="2940"/>
              </a:lnSpc>
              <a:spcBef>
                <a:spcPct val="0"/>
              </a:spcBef>
            </a:pPr>
            <a:r>
              <a:rPr lang="en-US" sz="2100">
                <a:solidFill>
                  <a:srgbClr val="FFFFFF">
                    <a:alpha val="80000"/>
                  </a:srgbClr>
                </a:solidFill>
                <a:latin typeface="Poppins Light"/>
                <a:ea typeface="Poppins Light"/>
                <a:cs typeface="Poppins Light"/>
                <a:sym typeface="Poppins Light"/>
              </a:rPr>
              <a:t>Cashket is an AI-powered cash flow intelligence tool that helps SMEs predict disruptions, assess payment risks, and make smarter financial decisions—before problems hit.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AutoShape 2"/>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3" name="Freeform 3"/>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Freeform 5"/>
          <p:cNvSpPr/>
          <p:nvPr/>
        </p:nvSpPr>
        <p:spPr>
          <a:xfrm>
            <a:off x="12360127" y="2060710"/>
            <a:ext cx="4899173" cy="3264074"/>
          </a:xfrm>
          <a:custGeom>
            <a:avLst/>
            <a:gdLst/>
            <a:ahLst/>
            <a:cxnLst/>
            <a:rect l="l" t="t" r="r" b="b"/>
            <a:pathLst>
              <a:path w="4899173" h="3264074">
                <a:moveTo>
                  <a:pt x="0" y="0"/>
                </a:moveTo>
                <a:lnTo>
                  <a:pt x="4899173" y="0"/>
                </a:lnTo>
                <a:lnTo>
                  <a:pt x="4899173" y="3264074"/>
                </a:lnTo>
                <a:lnTo>
                  <a:pt x="0" y="3264074"/>
                </a:lnTo>
                <a:lnTo>
                  <a:pt x="0" y="0"/>
                </a:lnTo>
                <a:close/>
              </a:path>
            </a:pathLst>
          </a:custGeom>
          <a:blipFill>
            <a:blip r:embed="rId4"/>
            <a:stretch>
              <a:fillRect/>
            </a:stretch>
          </a:blipFill>
        </p:spPr>
        <p:txBody>
          <a:bodyPr/>
          <a:lstStyle/>
          <a:p>
            <a:endParaRPr lang="en-US"/>
          </a:p>
        </p:txBody>
      </p:sp>
      <p:sp>
        <p:nvSpPr>
          <p:cNvPr id="6" name="Freeform 6"/>
          <p:cNvSpPr/>
          <p:nvPr/>
        </p:nvSpPr>
        <p:spPr>
          <a:xfrm>
            <a:off x="4269385" y="8114730"/>
            <a:ext cx="1703001" cy="178815"/>
          </a:xfrm>
          <a:custGeom>
            <a:avLst/>
            <a:gdLst/>
            <a:ahLst/>
            <a:cxnLst/>
            <a:rect l="l" t="t" r="r" b="b"/>
            <a:pathLst>
              <a:path w="1703001" h="178815">
                <a:moveTo>
                  <a:pt x="0" y="0"/>
                </a:moveTo>
                <a:lnTo>
                  <a:pt x="1703000" y="0"/>
                </a:lnTo>
                <a:lnTo>
                  <a:pt x="1703000" y="178815"/>
                </a:lnTo>
                <a:lnTo>
                  <a:pt x="0" y="178815"/>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2814315" y="7236941"/>
            <a:ext cx="1546228" cy="480953"/>
            <a:chOff x="0" y="0"/>
            <a:chExt cx="211846" cy="65894"/>
          </a:xfrm>
        </p:grpSpPr>
        <p:sp>
          <p:nvSpPr>
            <p:cNvPr id="8" name="Freeform 8"/>
            <p:cNvSpPr/>
            <p:nvPr/>
          </p:nvSpPr>
          <p:spPr>
            <a:xfrm>
              <a:off x="0" y="0"/>
              <a:ext cx="211846" cy="65894"/>
            </a:xfrm>
            <a:custGeom>
              <a:avLst/>
              <a:gdLst/>
              <a:ahLst/>
              <a:cxnLst/>
              <a:rect l="l" t="t" r="r" b="b"/>
              <a:pathLst>
                <a:path w="211846" h="65894">
                  <a:moveTo>
                    <a:pt x="0" y="0"/>
                  </a:moveTo>
                  <a:lnTo>
                    <a:pt x="211846" y="0"/>
                  </a:lnTo>
                  <a:lnTo>
                    <a:pt x="211846" y="65894"/>
                  </a:lnTo>
                  <a:lnTo>
                    <a:pt x="0" y="65894"/>
                  </a:lnTo>
                  <a:close/>
                </a:path>
              </a:pathLst>
            </a:custGeom>
            <a:solidFill>
              <a:srgbClr val="F0FBFE">
                <a:alpha val="80000"/>
              </a:srgbClr>
            </a:solidFill>
          </p:spPr>
          <p:txBody>
            <a:bodyPr/>
            <a:lstStyle/>
            <a:p>
              <a:endParaRPr lang="en-US"/>
            </a:p>
          </p:txBody>
        </p:sp>
        <p:sp>
          <p:nvSpPr>
            <p:cNvPr id="9" name="TextBox 9"/>
            <p:cNvSpPr txBox="1"/>
            <p:nvPr/>
          </p:nvSpPr>
          <p:spPr>
            <a:xfrm>
              <a:off x="0" y="-28575"/>
              <a:ext cx="211846" cy="94469"/>
            </a:xfrm>
            <a:prstGeom prst="rect">
              <a:avLst/>
            </a:prstGeom>
          </p:spPr>
          <p:txBody>
            <a:bodyPr lIns="97654" tIns="97654" rIns="97654" bIns="97654" rtlCol="0" anchor="ctr"/>
            <a:lstStyle/>
            <a:p>
              <a:pPr algn="ctr">
                <a:lnSpc>
                  <a:spcPts val="2659"/>
                </a:lnSpc>
              </a:pPr>
              <a:endParaRPr/>
            </a:p>
          </p:txBody>
        </p:sp>
      </p:grpSp>
      <p:sp>
        <p:nvSpPr>
          <p:cNvPr id="10" name="Freeform 10"/>
          <p:cNvSpPr/>
          <p:nvPr/>
        </p:nvSpPr>
        <p:spPr>
          <a:xfrm>
            <a:off x="2814315" y="7236941"/>
            <a:ext cx="1546228" cy="480953"/>
          </a:xfrm>
          <a:custGeom>
            <a:avLst/>
            <a:gdLst/>
            <a:ahLst/>
            <a:cxnLst/>
            <a:rect l="l" t="t" r="r" b="b"/>
            <a:pathLst>
              <a:path w="1546228" h="480953">
                <a:moveTo>
                  <a:pt x="0" y="0"/>
                </a:moveTo>
                <a:lnTo>
                  <a:pt x="1546228" y="0"/>
                </a:lnTo>
                <a:lnTo>
                  <a:pt x="1546228" y="480953"/>
                </a:lnTo>
                <a:lnTo>
                  <a:pt x="0" y="480953"/>
                </a:lnTo>
                <a:lnTo>
                  <a:pt x="0" y="0"/>
                </a:lnTo>
                <a:close/>
              </a:path>
            </a:pathLst>
          </a:custGeom>
          <a:blipFill>
            <a:blip r:embed="rId6"/>
            <a:stretch>
              <a:fillRect l="-15854" t="-94784" r="-22373" b="-101291"/>
            </a:stretch>
          </a:blipFill>
        </p:spPr>
        <p:txBody>
          <a:bodyPr/>
          <a:lstStyle/>
          <a:p>
            <a:endParaRPr lang="en-US"/>
          </a:p>
        </p:txBody>
      </p:sp>
      <p:sp>
        <p:nvSpPr>
          <p:cNvPr id="11" name="Freeform 11"/>
          <p:cNvSpPr/>
          <p:nvPr/>
        </p:nvSpPr>
        <p:spPr>
          <a:xfrm>
            <a:off x="3597408" y="4037042"/>
            <a:ext cx="2913242" cy="4372595"/>
          </a:xfrm>
          <a:custGeom>
            <a:avLst/>
            <a:gdLst/>
            <a:ahLst/>
            <a:cxnLst/>
            <a:rect l="l" t="t" r="r" b="b"/>
            <a:pathLst>
              <a:path w="2913242" h="4372595">
                <a:moveTo>
                  <a:pt x="0" y="0"/>
                </a:moveTo>
                <a:lnTo>
                  <a:pt x="2913241" y="0"/>
                </a:lnTo>
                <a:lnTo>
                  <a:pt x="2913241" y="4372596"/>
                </a:lnTo>
                <a:lnTo>
                  <a:pt x="0" y="4372596"/>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539709" y="7832162"/>
            <a:ext cx="3881963" cy="309594"/>
          </a:xfrm>
          <a:prstGeom prst="rect">
            <a:avLst/>
          </a:prstGeom>
        </p:spPr>
        <p:txBody>
          <a:bodyPr lIns="0" tIns="0" rIns="0" bIns="0" rtlCol="0" anchor="t">
            <a:spAutoFit/>
          </a:bodyPr>
          <a:lstStyle/>
          <a:p>
            <a:pPr algn="ctr">
              <a:lnSpc>
                <a:spcPts val="2360"/>
              </a:lnSpc>
              <a:spcBef>
                <a:spcPct val="0"/>
              </a:spcBef>
            </a:pPr>
            <a:r>
              <a:rPr lang="en-US" sz="1686">
                <a:solidFill>
                  <a:srgbClr val="F0FBFE">
                    <a:alpha val="80000"/>
                  </a:srgbClr>
                </a:solidFill>
                <a:latin typeface="Poppins"/>
                <a:ea typeface="Poppins"/>
                <a:cs typeface="Poppins"/>
                <a:sym typeface="Poppins"/>
              </a:rPr>
              <a:t>Finance and Inventory Coordinator</a:t>
            </a:r>
          </a:p>
        </p:txBody>
      </p:sp>
      <p:sp>
        <p:nvSpPr>
          <p:cNvPr id="13" name="TextBox 13"/>
          <p:cNvSpPr txBox="1"/>
          <p:nvPr/>
        </p:nvSpPr>
        <p:spPr>
          <a:xfrm>
            <a:off x="5934697" y="6350803"/>
            <a:ext cx="3882101" cy="1785969"/>
          </a:xfrm>
          <a:prstGeom prst="rect">
            <a:avLst/>
          </a:prstGeom>
        </p:spPr>
        <p:txBody>
          <a:bodyPr lIns="0" tIns="0" rIns="0" bIns="0" rtlCol="0" anchor="t">
            <a:spAutoFit/>
          </a:bodyPr>
          <a:lstStyle/>
          <a:p>
            <a:pPr algn="l">
              <a:lnSpc>
                <a:spcPts val="2360"/>
              </a:lnSpc>
              <a:spcBef>
                <a:spcPct val="0"/>
              </a:spcBef>
            </a:pPr>
            <a:r>
              <a:rPr lang="en-US" sz="1686" b="1">
                <a:solidFill>
                  <a:srgbClr val="F0FBFE">
                    <a:alpha val="80000"/>
                  </a:srgbClr>
                </a:solidFill>
                <a:latin typeface="Poppins Bold"/>
                <a:ea typeface="Poppins Bold"/>
                <a:cs typeface="Poppins Bold"/>
                <a:sym typeface="Poppins Bold"/>
              </a:rPr>
              <a:t>Name</a:t>
            </a:r>
            <a:r>
              <a:rPr lang="en-US" sz="1686">
                <a:solidFill>
                  <a:srgbClr val="F0FBFE">
                    <a:alpha val="80000"/>
                  </a:srgbClr>
                </a:solidFill>
                <a:latin typeface="Poppins"/>
                <a:ea typeface="Poppins"/>
                <a:cs typeface="Poppins"/>
                <a:sym typeface="Poppins"/>
              </a:rPr>
              <a:t>: Tan Hui Ling</a:t>
            </a:r>
          </a:p>
          <a:p>
            <a:pPr algn="l">
              <a:lnSpc>
                <a:spcPts val="2360"/>
              </a:lnSpc>
              <a:spcBef>
                <a:spcPct val="0"/>
              </a:spcBef>
            </a:pPr>
            <a:r>
              <a:rPr lang="en-US" sz="1686" b="1">
                <a:solidFill>
                  <a:srgbClr val="F0FBFE">
                    <a:alpha val="80000"/>
                  </a:srgbClr>
                </a:solidFill>
                <a:latin typeface="Poppins Bold"/>
                <a:ea typeface="Poppins Bold"/>
                <a:cs typeface="Poppins Bold"/>
                <a:sym typeface="Poppins Bold"/>
              </a:rPr>
              <a:t>Age</a:t>
            </a:r>
            <a:r>
              <a:rPr lang="en-US" sz="1686">
                <a:solidFill>
                  <a:srgbClr val="F0FBFE">
                    <a:alpha val="80000"/>
                  </a:srgbClr>
                </a:solidFill>
                <a:latin typeface="Poppins"/>
                <a:ea typeface="Poppins"/>
                <a:cs typeface="Poppins"/>
                <a:sym typeface="Poppins"/>
              </a:rPr>
              <a:t>: 38</a:t>
            </a:r>
          </a:p>
          <a:p>
            <a:pPr algn="l">
              <a:lnSpc>
                <a:spcPts val="2360"/>
              </a:lnSpc>
              <a:spcBef>
                <a:spcPct val="0"/>
              </a:spcBef>
            </a:pPr>
            <a:r>
              <a:rPr lang="en-US" sz="1686" b="1">
                <a:solidFill>
                  <a:srgbClr val="F0FBFE">
                    <a:alpha val="80000"/>
                  </a:srgbClr>
                </a:solidFill>
                <a:latin typeface="Poppins Bold"/>
                <a:ea typeface="Poppins Bold"/>
                <a:cs typeface="Poppins Bold"/>
                <a:sym typeface="Poppins Bold"/>
              </a:rPr>
              <a:t>Company</a:t>
            </a:r>
            <a:r>
              <a:rPr lang="en-US" sz="1686">
                <a:solidFill>
                  <a:srgbClr val="F0FBFE">
                    <a:alpha val="80000"/>
                  </a:srgbClr>
                </a:solidFill>
                <a:latin typeface="Poppins"/>
                <a:ea typeface="Poppins"/>
                <a:cs typeface="Poppins"/>
                <a:sym typeface="Poppins"/>
              </a:rPr>
              <a:t>: Mei Tan Wholesale - SME</a:t>
            </a:r>
          </a:p>
          <a:p>
            <a:pPr algn="l">
              <a:lnSpc>
                <a:spcPts val="2360"/>
              </a:lnSpc>
              <a:spcBef>
                <a:spcPct val="0"/>
              </a:spcBef>
            </a:pPr>
            <a:r>
              <a:rPr lang="en-US" sz="1686" b="1">
                <a:solidFill>
                  <a:srgbClr val="F0FBFE">
                    <a:alpha val="80000"/>
                  </a:srgbClr>
                </a:solidFill>
                <a:latin typeface="Poppins Bold"/>
                <a:ea typeface="Poppins Bold"/>
                <a:cs typeface="Poppins Bold"/>
                <a:sym typeface="Poppins Bold"/>
              </a:rPr>
              <a:t>Tech</a:t>
            </a:r>
            <a:r>
              <a:rPr lang="en-US" sz="1686">
                <a:solidFill>
                  <a:srgbClr val="F0FBFE">
                    <a:alpha val="80000"/>
                  </a:srgbClr>
                </a:solidFill>
                <a:latin typeface="Poppins"/>
                <a:ea typeface="Poppins"/>
                <a:cs typeface="Poppins"/>
                <a:sym typeface="Poppins"/>
              </a:rPr>
              <a:t> </a:t>
            </a:r>
            <a:r>
              <a:rPr lang="en-US" sz="1686" b="1">
                <a:solidFill>
                  <a:srgbClr val="F0FBFE">
                    <a:alpha val="80000"/>
                  </a:srgbClr>
                </a:solidFill>
                <a:latin typeface="Poppins Bold"/>
                <a:ea typeface="Poppins Bold"/>
                <a:cs typeface="Poppins Bold"/>
                <a:sym typeface="Poppins Bold"/>
              </a:rPr>
              <a:t>Comfort</a:t>
            </a:r>
            <a:r>
              <a:rPr lang="en-US" sz="1686">
                <a:solidFill>
                  <a:srgbClr val="F0FBFE">
                    <a:alpha val="80000"/>
                  </a:srgbClr>
                </a:solidFill>
                <a:latin typeface="Poppins"/>
                <a:ea typeface="Poppins"/>
                <a:cs typeface="Poppins"/>
                <a:sym typeface="Poppins"/>
              </a:rPr>
              <a:t>: Moderate – uses Excel and WhatsApp daily</a:t>
            </a:r>
          </a:p>
          <a:p>
            <a:pPr algn="l">
              <a:lnSpc>
                <a:spcPts val="2360"/>
              </a:lnSpc>
              <a:spcBef>
                <a:spcPct val="0"/>
              </a:spcBef>
            </a:pPr>
            <a:r>
              <a:rPr lang="en-US" sz="1686" b="1">
                <a:solidFill>
                  <a:srgbClr val="F0FBFE">
                    <a:alpha val="80000"/>
                  </a:srgbClr>
                </a:solidFill>
                <a:latin typeface="Poppins Bold"/>
                <a:ea typeface="Poppins Bold"/>
                <a:cs typeface="Poppins Bold"/>
                <a:sym typeface="Poppins Bold"/>
              </a:rPr>
              <a:t>Location</a:t>
            </a:r>
            <a:r>
              <a:rPr lang="en-US" sz="1686">
                <a:solidFill>
                  <a:srgbClr val="F0FBFE">
                    <a:alpha val="80000"/>
                  </a:srgbClr>
                </a:solidFill>
                <a:latin typeface="Poppins"/>
                <a:ea typeface="Poppins"/>
                <a:cs typeface="Poppins"/>
                <a:sym typeface="Poppins"/>
              </a:rPr>
              <a:t>: Ang Mo Kio, Singapore</a:t>
            </a:r>
          </a:p>
        </p:txBody>
      </p:sp>
      <p:sp>
        <p:nvSpPr>
          <p:cNvPr id="14" name="TextBox 14"/>
          <p:cNvSpPr txBox="1"/>
          <p:nvPr/>
        </p:nvSpPr>
        <p:spPr>
          <a:xfrm>
            <a:off x="1690232" y="3806416"/>
            <a:ext cx="2833317" cy="654268"/>
          </a:xfrm>
          <a:prstGeom prst="rect">
            <a:avLst/>
          </a:prstGeom>
        </p:spPr>
        <p:txBody>
          <a:bodyPr lIns="0" tIns="0" rIns="0" bIns="0" rtlCol="0" anchor="t">
            <a:spAutoFit/>
          </a:bodyPr>
          <a:lstStyle/>
          <a:p>
            <a:pPr algn="ctr">
              <a:lnSpc>
                <a:spcPts val="1737"/>
              </a:lnSpc>
              <a:spcBef>
                <a:spcPct val="0"/>
              </a:spcBef>
            </a:pPr>
            <a:r>
              <a:rPr lang="en-US" sz="1241" i="1">
                <a:solidFill>
                  <a:srgbClr val="F0FBFE"/>
                </a:solidFill>
                <a:latin typeface="Poppins Italics"/>
                <a:ea typeface="Poppins Italics"/>
                <a:cs typeface="Poppins Italics"/>
                <a:sym typeface="Poppins Italics"/>
              </a:rPr>
              <a:t>“I track payments and stock manually. It’s easy to miss late invoices.”</a:t>
            </a:r>
          </a:p>
        </p:txBody>
      </p:sp>
      <p:sp>
        <p:nvSpPr>
          <p:cNvPr id="15" name="TextBox 15"/>
          <p:cNvSpPr txBox="1"/>
          <p:nvPr/>
        </p:nvSpPr>
        <p:spPr>
          <a:xfrm>
            <a:off x="5397712" y="4145690"/>
            <a:ext cx="2833317" cy="435165"/>
          </a:xfrm>
          <a:prstGeom prst="rect">
            <a:avLst/>
          </a:prstGeom>
        </p:spPr>
        <p:txBody>
          <a:bodyPr lIns="0" tIns="0" rIns="0" bIns="0" rtlCol="0" anchor="t">
            <a:spAutoFit/>
          </a:bodyPr>
          <a:lstStyle/>
          <a:p>
            <a:pPr algn="ctr">
              <a:lnSpc>
                <a:spcPts val="1739"/>
              </a:lnSpc>
              <a:spcBef>
                <a:spcPct val="0"/>
              </a:spcBef>
            </a:pPr>
            <a:r>
              <a:rPr lang="en-US" sz="1242" i="1">
                <a:solidFill>
                  <a:srgbClr val="F0FBFE"/>
                </a:solidFill>
                <a:latin typeface="Poppins Italics"/>
                <a:ea typeface="Poppins Italics"/>
                <a:cs typeface="Poppins Italics"/>
                <a:sym typeface="Poppins Italics"/>
              </a:rPr>
              <a:t>“I waste time checking who still hasn’t paid us this month.”</a:t>
            </a:r>
          </a:p>
        </p:txBody>
      </p:sp>
      <p:sp>
        <p:nvSpPr>
          <p:cNvPr id="16" name="TextBox 16"/>
          <p:cNvSpPr txBox="1"/>
          <p:nvPr/>
        </p:nvSpPr>
        <p:spPr>
          <a:xfrm>
            <a:off x="1397657" y="5505433"/>
            <a:ext cx="2833317" cy="435165"/>
          </a:xfrm>
          <a:prstGeom prst="rect">
            <a:avLst/>
          </a:prstGeom>
        </p:spPr>
        <p:txBody>
          <a:bodyPr lIns="0" tIns="0" rIns="0" bIns="0" rtlCol="0" anchor="t">
            <a:spAutoFit/>
          </a:bodyPr>
          <a:lstStyle/>
          <a:p>
            <a:pPr algn="ctr">
              <a:lnSpc>
                <a:spcPts val="1739"/>
              </a:lnSpc>
              <a:spcBef>
                <a:spcPct val="0"/>
              </a:spcBef>
            </a:pPr>
            <a:r>
              <a:rPr lang="en-US" sz="1242" i="1">
                <a:solidFill>
                  <a:srgbClr val="F0FBFE"/>
                </a:solidFill>
                <a:latin typeface="Poppins Italics"/>
                <a:ea typeface="Poppins Italics"/>
                <a:cs typeface="Poppins Italics"/>
                <a:sym typeface="Poppins Italics"/>
              </a:rPr>
              <a:t>“We don’t have real forecasts — it’s mostly guesswork.”</a:t>
            </a:r>
          </a:p>
        </p:txBody>
      </p:sp>
      <p:sp>
        <p:nvSpPr>
          <p:cNvPr id="17" name="TextBox 17"/>
          <p:cNvSpPr txBox="1"/>
          <p:nvPr/>
        </p:nvSpPr>
        <p:spPr>
          <a:xfrm>
            <a:off x="5874388" y="5142919"/>
            <a:ext cx="2833317" cy="435165"/>
          </a:xfrm>
          <a:prstGeom prst="rect">
            <a:avLst/>
          </a:prstGeom>
        </p:spPr>
        <p:txBody>
          <a:bodyPr lIns="0" tIns="0" rIns="0" bIns="0" rtlCol="0" anchor="t">
            <a:spAutoFit/>
          </a:bodyPr>
          <a:lstStyle/>
          <a:p>
            <a:pPr algn="ctr">
              <a:lnSpc>
                <a:spcPts val="1739"/>
              </a:lnSpc>
              <a:spcBef>
                <a:spcPct val="0"/>
              </a:spcBef>
            </a:pPr>
            <a:r>
              <a:rPr lang="en-US" sz="1242" i="1">
                <a:solidFill>
                  <a:srgbClr val="F0FBFE"/>
                </a:solidFill>
                <a:latin typeface="Poppins Italics"/>
                <a:ea typeface="Poppins Italics"/>
                <a:cs typeface="Poppins Italics"/>
                <a:sym typeface="Poppins Italics"/>
              </a:rPr>
              <a:t>“I can’t afford to miss supplier payments, or stock gets delayed.”</a:t>
            </a:r>
          </a:p>
        </p:txBody>
      </p:sp>
      <p:grpSp>
        <p:nvGrpSpPr>
          <p:cNvPr id="18" name="Group 18"/>
          <p:cNvGrpSpPr/>
          <p:nvPr/>
        </p:nvGrpSpPr>
        <p:grpSpPr>
          <a:xfrm>
            <a:off x="753189" y="3834991"/>
            <a:ext cx="666652" cy="66665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20" name="TextBox 20"/>
            <p:cNvSpPr txBox="1"/>
            <p:nvPr/>
          </p:nvSpPr>
          <p:spPr>
            <a:xfrm>
              <a:off x="76200" y="38100"/>
              <a:ext cx="660400" cy="698500"/>
            </a:xfrm>
            <a:prstGeom prst="rect">
              <a:avLst/>
            </a:prstGeom>
          </p:spPr>
          <p:txBody>
            <a:bodyPr lIns="29192" tIns="29192" rIns="29192" bIns="29192" rtlCol="0" anchor="ctr"/>
            <a:lstStyle/>
            <a:p>
              <a:pPr algn="ctr">
                <a:lnSpc>
                  <a:spcPts val="2659"/>
                </a:lnSpc>
              </a:pPr>
              <a:endParaRPr/>
            </a:p>
          </p:txBody>
        </p:sp>
      </p:grpSp>
      <p:sp>
        <p:nvSpPr>
          <p:cNvPr id="21" name="TextBox 21"/>
          <p:cNvSpPr txBox="1"/>
          <p:nvPr/>
        </p:nvSpPr>
        <p:spPr>
          <a:xfrm>
            <a:off x="731295" y="3898569"/>
            <a:ext cx="720516" cy="544690"/>
          </a:xfrm>
          <a:prstGeom prst="rect">
            <a:avLst/>
          </a:prstGeom>
        </p:spPr>
        <p:txBody>
          <a:bodyPr lIns="0" tIns="0" rIns="0" bIns="0" rtlCol="0" anchor="t">
            <a:spAutoFit/>
          </a:bodyPr>
          <a:lstStyle/>
          <a:p>
            <a:pPr algn="ctr">
              <a:lnSpc>
                <a:spcPts val="3476"/>
              </a:lnSpc>
            </a:pPr>
            <a:r>
              <a:rPr lang="en-US" sz="3160" b="1">
                <a:solidFill>
                  <a:srgbClr val="000000"/>
                </a:solidFill>
                <a:latin typeface="Cooper Hewitt Bold"/>
                <a:ea typeface="Cooper Hewitt Bold"/>
                <a:cs typeface="Cooper Hewitt Bold"/>
                <a:sym typeface="Cooper Hewitt Bold"/>
              </a:rPr>
              <a:t>1</a:t>
            </a:r>
          </a:p>
        </p:txBody>
      </p:sp>
      <p:grpSp>
        <p:nvGrpSpPr>
          <p:cNvPr id="22" name="Group 22"/>
          <p:cNvGrpSpPr/>
          <p:nvPr/>
        </p:nvGrpSpPr>
        <p:grpSpPr>
          <a:xfrm>
            <a:off x="9456540" y="4476848"/>
            <a:ext cx="720516" cy="666652"/>
            <a:chOff x="0" y="0"/>
            <a:chExt cx="960687" cy="888869"/>
          </a:xfrm>
        </p:grpSpPr>
        <p:grpSp>
          <p:nvGrpSpPr>
            <p:cNvPr id="23" name="Group 23"/>
            <p:cNvGrpSpPr/>
            <p:nvPr/>
          </p:nvGrpSpPr>
          <p:grpSpPr>
            <a:xfrm>
              <a:off x="29192" y="0"/>
              <a:ext cx="888869" cy="88886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0" y="106996"/>
              <a:ext cx="960687" cy="704029"/>
            </a:xfrm>
            <a:prstGeom prst="rect">
              <a:avLst/>
            </a:prstGeom>
          </p:spPr>
          <p:txBody>
            <a:bodyPr lIns="0" tIns="0" rIns="0" bIns="0" rtlCol="0" anchor="t">
              <a:spAutoFit/>
            </a:bodyPr>
            <a:lstStyle/>
            <a:p>
              <a:pPr algn="ctr">
                <a:lnSpc>
                  <a:spcPts val="3476"/>
                </a:lnSpc>
              </a:pPr>
              <a:r>
                <a:rPr lang="en-US" sz="3160" b="1">
                  <a:solidFill>
                    <a:srgbClr val="000000">
                      <a:alpha val="80000"/>
                    </a:srgbClr>
                  </a:solidFill>
                  <a:latin typeface="Cooper Hewitt Bold"/>
                  <a:ea typeface="Cooper Hewitt Bold"/>
                  <a:cs typeface="Cooper Hewitt Bold"/>
                  <a:sym typeface="Cooper Hewitt Bold"/>
                </a:rPr>
                <a:t>2</a:t>
              </a:r>
            </a:p>
          </p:txBody>
        </p:sp>
      </p:grpSp>
      <p:sp>
        <p:nvSpPr>
          <p:cNvPr id="27" name="Freeform 27"/>
          <p:cNvSpPr/>
          <p:nvPr/>
        </p:nvSpPr>
        <p:spPr>
          <a:xfrm>
            <a:off x="10177056" y="6425742"/>
            <a:ext cx="2118398" cy="3179585"/>
          </a:xfrm>
          <a:custGeom>
            <a:avLst/>
            <a:gdLst/>
            <a:ahLst/>
            <a:cxnLst/>
            <a:rect l="l" t="t" r="r" b="b"/>
            <a:pathLst>
              <a:path w="2118398" h="3179585">
                <a:moveTo>
                  <a:pt x="0" y="0"/>
                </a:moveTo>
                <a:lnTo>
                  <a:pt x="2118398" y="0"/>
                </a:lnTo>
                <a:lnTo>
                  <a:pt x="2118398" y="3179585"/>
                </a:lnTo>
                <a:lnTo>
                  <a:pt x="0" y="3179585"/>
                </a:lnTo>
                <a:lnTo>
                  <a:pt x="0" y="0"/>
                </a:lnTo>
                <a:close/>
              </a:path>
            </a:pathLst>
          </a:custGeom>
          <a:blipFill>
            <a:blip r:embed="rId8"/>
            <a:stretch>
              <a:fillRect/>
            </a:stretch>
          </a:blipFill>
        </p:spPr>
        <p:txBody>
          <a:bodyPr/>
          <a:lstStyle/>
          <a:p>
            <a:endParaRPr lang="en-US"/>
          </a:p>
        </p:txBody>
      </p:sp>
      <p:grpSp>
        <p:nvGrpSpPr>
          <p:cNvPr id="28" name="Group 28"/>
          <p:cNvGrpSpPr/>
          <p:nvPr/>
        </p:nvGrpSpPr>
        <p:grpSpPr>
          <a:xfrm>
            <a:off x="12602298" y="8015534"/>
            <a:ext cx="720516" cy="666652"/>
            <a:chOff x="0" y="0"/>
            <a:chExt cx="960687" cy="888869"/>
          </a:xfrm>
        </p:grpSpPr>
        <p:grpSp>
          <p:nvGrpSpPr>
            <p:cNvPr id="29" name="Group 29"/>
            <p:cNvGrpSpPr/>
            <p:nvPr/>
          </p:nvGrpSpPr>
          <p:grpSpPr>
            <a:xfrm>
              <a:off x="29192" y="0"/>
              <a:ext cx="888869" cy="88886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0" y="106996"/>
              <a:ext cx="960687" cy="704029"/>
            </a:xfrm>
            <a:prstGeom prst="rect">
              <a:avLst/>
            </a:prstGeom>
          </p:spPr>
          <p:txBody>
            <a:bodyPr lIns="0" tIns="0" rIns="0" bIns="0" rtlCol="0" anchor="t">
              <a:spAutoFit/>
            </a:bodyPr>
            <a:lstStyle/>
            <a:p>
              <a:pPr algn="ctr">
                <a:lnSpc>
                  <a:spcPts val="3476"/>
                </a:lnSpc>
              </a:pPr>
              <a:r>
                <a:rPr lang="en-US" sz="3160" b="1">
                  <a:solidFill>
                    <a:srgbClr val="000000"/>
                  </a:solidFill>
                  <a:latin typeface="Cooper Hewitt Bold"/>
                  <a:ea typeface="Cooper Hewitt Bold"/>
                  <a:cs typeface="Cooper Hewitt Bold"/>
                  <a:sym typeface="Cooper Hewitt Bold"/>
                </a:rPr>
                <a:t>3</a:t>
              </a:r>
            </a:p>
          </p:txBody>
        </p:sp>
      </p:grpSp>
      <p:sp>
        <p:nvSpPr>
          <p:cNvPr id="33" name="TextBox 33"/>
          <p:cNvSpPr txBox="1"/>
          <p:nvPr/>
        </p:nvSpPr>
        <p:spPr>
          <a:xfrm>
            <a:off x="1028700" y="9419589"/>
            <a:ext cx="3653174"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06 - User Journey (Stress)</a:t>
            </a:r>
          </a:p>
        </p:txBody>
      </p:sp>
      <p:sp>
        <p:nvSpPr>
          <p:cNvPr id="34" name="TextBox 34"/>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35" name="TextBox 35"/>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36" name="TextBox 36"/>
          <p:cNvSpPr txBox="1"/>
          <p:nvPr/>
        </p:nvSpPr>
        <p:spPr>
          <a:xfrm>
            <a:off x="1028700" y="1537980"/>
            <a:ext cx="6785943" cy="1095375"/>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USER JOURNEY</a:t>
            </a:r>
          </a:p>
        </p:txBody>
      </p:sp>
      <p:sp>
        <p:nvSpPr>
          <p:cNvPr id="37" name="TextBox 37"/>
          <p:cNvSpPr txBox="1"/>
          <p:nvPr/>
        </p:nvSpPr>
        <p:spPr>
          <a:xfrm>
            <a:off x="1091553" y="2585311"/>
            <a:ext cx="3459628" cy="421005"/>
          </a:xfrm>
          <a:prstGeom prst="rect">
            <a:avLst/>
          </a:prstGeom>
        </p:spPr>
        <p:txBody>
          <a:bodyPr lIns="0" tIns="0" rIns="0" bIns="0" rtlCol="0" anchor="t">
            <a:spAutoFit/>
          </a:bodyPr>
          <a:lstStyle/>
          <a:p>
            <a:pPr algn="l">
              <a:lnSpc>
                <a:spcPts val="3300"/>
              </a:lnSpc>
            </a:pPr>
            <a:r>
              <a:rPr lang="en-US" sz="2200">
                <a:solidFill>
                  <a:srgbClr val="F0FBFE"/>
                </a:solidFill>
                <a:latin typeface="Poppins Light"/>
                <a:ea typeface="Poppins Light"/>
                <a:cs typeface="Poppins Light"/>
                <a:sym typeface="Poppins Light"/>
              </a:rPr>
              <a:t>From Stress to Simplicity</a:t>
            </a:r>
          </a:p>
        </p:txBody>
      </p:sp>
      <p:sp>
        <p:nvSpPr>
          <p:cNvPr id="38" name="TextBox 38"/>
          <p:cNvSpPr txBox="1"/>
          <p:nvPr/>
        </p:nvSpPr>
        <p:spPr>
          <a:xfrm>
            <a:off x="9456540" y="5316397"/>
            <a:ext cx="7802760" cy="1195070"/>
          </a:xfrm>
          <a:prstGeom prst="rect">
            <a:avLst/>
          </a:prstGeom>
        </p:spPr>
        <p:txBody>
          <a:bodyPr lIns="0" tIns="0" rIns="0" bIns="0" rtlCol="0" anchor="t">
            <a:spAutoFit/>
          </a:bodyPr>
          <a:lstStyle/>
          <a:p>
            <a:pPr algn="r">
              <a:lnSpc>
                <a:spcPts val="2380"/>
              </a:lnSpc>
              <a:spcBef>
                <a:spcPct val="0"/>
              </a:spcBef>
            </a:pPr>
            <a:r>
              <a:rPr lang="en-US" sz="1700">
                <a:solidFill>
                  <a:srgbClr val="F0FBFE">
                    <a:alpha val="80000"/>
                  </a:srgbClr>
                </a:solidFill>
                <a:latin typeface="Poppins"/>
                <a:ea typeface="Poppins"/>
                <a:cs typeface="Poppins"/>
                <a:sym typeface="Poppins"/>
              </a:rPr>
              <a:t>Ms Mei Tan values innovation and frequently tries new technology that she thinks could be impactful. She saw Cashket in a startup pitch, liked the idea and decided to give it a try for her company. It was easy to adapt and required no setup.</a:t>
            </a:r>
          </a:p>
        </p:txBody>
      </p:sp>
      <p:sp>
        <p:nvSpPr>
          <p:cNvPr id="39" name="TextBox 39"/>
          <p:cNvSpPr txBox="1"/>
          <p:nvPr/>
        </p:nvSpPr>
        <p:spPr>
          <a:xfrm>
            <a:off x="12602298" y="8705532"/>
            <a:ext cx="5613066" cy="1490345"/>
          </a:xfrm>
          <a:prstGeom prst="rect">
            <a:avLst/>
          </a:prstGeom>
        </p:spPr>
        <p:txBody>
          <a:bodyPr lIns="0" tIns="0" rIns="0" bIns="0" rtlCol="0" anchor="t">
            <a:spAutoFit/>
          </a:bodyPr>
          <a:lstStyle/>
          <a:p>
            <a:pPr algn="l">
              <a:lnSpc>
                <a:spcPts val="2380"/>
              </a:lnSpc>
              <a:spcBef>
                <a:spcPct val="0"/>
              </a:spcBef>
            </a:pPr>
            <a:r>
              <a:rPr lang="en-US" sz="1700">
                <a:solidFill>
                  <a:srgbClr val="F0FBFE">
                    <a:alpha val="80000"/>
                  </a:srgbClr>
                </a:solidFill>
                <a:latin typeface="Poppins"/>
                <a:ea typeface="Poppins"/>
                <a:cs typeface="Poppins"/>
                <a:sym typeface="Poppins"/>
              </a:rPr>
              <a:t>Now Hui Ling never needs to manually track any payment. She just takes a picture of the invoice through her Cashket app and entry and timeline tracking are handled by the app. This has made her life comparatively easier.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0C10"/>
        </a:solidFill>
        <a:effectLst/>
      </p:bgPr>
    </p:bg>
    <p:spTree>
      <p:nvGrpSpPr>
        <p:cNvPr id="1" name=""/>
        <p:cNvGrpSpPr/>
        <p:nvPr/>
      </p:nvGrpSpPr>
      <p:grpSpPr>
        <a:xfrm>
          <a:off x="0" y="0"/>
          <a:ext cx="0" cy="0"/>
          <a:chOff x="0" y="0"/>
          <a:chExt cx="0" cy="0"/>
        </a:xfrm>
      </p:grpSpPr>
      <p:sp>
        <p:nvSpPr>
          <p:cNvPr id="2" name="AutoShape 2"/>
          <p:cNvSpPr/>
          <p:nvPr/>
        </p:nvSpPr>
        <p:spPr>
          <a:xfrm>
            <a:off x="1028700" y="9234488"/>
            <a:ext cx="567293"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3" name="Freeform 3"/>
          <p:cNvSpPr/>
          <p:nvPr/>
        </p:nvSpPr>
        <p:spPr>
          <a:xfrm>
            <a:off x="6714563" y="119725"/>
            <a:ext cx="18971204" cy="18971204"/>
          </a:xfrm>
          <a:custGeom>
            <a:avLst/>
            <a:gdLst/>
            <a:ahLst/>
            <a:cxnLst/>
            <a:rect l="l" t="t" r="r" b="b"/>
            <a:pathLst>
              <a:path w="18971204" h="18971204">
                <a:moveTo>
                  <a:pt x="0" y="0"/>
                </a:moveTo>
                <a:lnTo>
                  <a:pt x="18971204" y="0"/>
                </a:lnTo>
                <a:lnTo>
                  <a:pt x="18971204" y="18971204"/>
                </a:lnTo>
                <a:lnTo>
                  <a:pt x="0" y="1897120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1019175"/>
            <a:ext cx="16230600" cy="0"/>
          </a:xfrm>
          <a:prstGeom prst="line">
            <a:avLst/>
          </a:prstGeom>
          <a:ln w="9525" cap="flat">
            <a:solidFill>
              <a:srgbClr val="FFFFFF">
                <a:alpha val="23922"/>
              </a:srgbClr>
            </a:solidFill>
            <a:prstDash val="solid"/>
            <a:headEnd type="none" w="sm" len="sm"/>
            <a:tailEnd type="none" w="sm" len="sm"/>
          </a:ln>
        </p:spPr>
        <p:txBody>
          <a:bodyPr/>
          <a:lstStyle/>
          <a:p>
            <a:endParaRPr lang="en-US"/>
          </a:p>
        </p:txBody>
      </p:sp>
      <p:sp>
        <p:nvSpPr>
          <p:cNvPr id="5" name="Freeform 5"/>
          <p:cNvSpPr/>
          <p:nvPr/>
        </p:nvSpPr>
        <p:spPr>
          <a:xfrm>
            <a:off x="1177183" y="2920863"/>
            <a:ext cx="2438934" cy="3660689"/>
          </a:xfrm>
          <a:custGeom>
            <a:avLst/>
            <a:gdLst/>
            <a:ahLst/>
            <a:cxnLst/>
            <a:rect l="l" t="t" r="r" b="b"/>
            <a:pathLst>
              <a:path w="2438934" h="3660689">
                <a:moveTo>
                  <a:pt x="0" y="0"/>
                </a:moveTo>
                <a:lnTo>
                  <a:pt x="2438933" y="0"/>
                </a:lnTo>
                <a:lnTo>
                  <a:pt x="2438933" y="3660689"/>
                </a:lnTo>
                <a:lnTo>
                  <a:pt x="0" y="3660689"/>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308184" y="6887288"/>
            <a:ext cx="720516" cy="666652"/>
            <a:chOff x="0" y="0"/>
            <a:chExt cx="960687" cy="888869"/>
          </a:xfrm>
        </p:grpSpPr>
        <p:grpSp>
          <p:nvGrpSpPr>
            <p:cNvPr id="7" name="Group 7"/>
            <p:cNvGrpSpPr/>
            <p:nvPr/>
          </p:nvGrpSpPr>
          <p:grpSpPr>
            <a:xfrm>
              <a:off x="29192" y="0"/>
              <a:ext cx="888869" cy="88886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9" name="TextBox 9"/>
              <p:cNvSpPr txBox="1"/>
              <p:nvPr/>
            </p:nvSpPr>
            <p:spPr>
              <a:xfrm>
                <a:off x="76200" y="38100"/>
                <a:ext cx="660400" cy="698500"/>
              </a:xfrm>
              <a:prstGeom prst="rect">
                <a:avLst/>
              </a:prstGeom>
            </p:spPr>
            <p:txBody>
              <a:bodyPr lIns="29192" tIns="29192" rIns="29192" bIns="29192" rtlCol="0" anchor="ctr"/>
              <a:lstStyle/>
              <a:p>
                <a:pPr algn="ctr">
                  <a:lnSpc>
                    <a:spcPts val="2659"/>
                  </a:lnSpc>
                </a:pPr>
                <a:endParaRPr/>
              </a:p>
            </p:txBody>
          </p:sp>
        </p:grpSp>
        <p:sp>
          <p:nvSpPr>
            <p:cNvPr id="10" name="TextBox 10"/>
            <p:cNvSpPr txBox="1"/>
            <p:nvPr/>
          </p:nvSpPr>
          <p:spPr>
            <a:xfrm>
              <a:off x="0" y="106996"/>
              <a:ext cx="960687" cy="704029"/>
            </a:xfrm>
            <a:prstGeom prst="rect">
              <a:avLst/>
            </a:prstGeom>
          </p:spPr>
          <p:txBody>
            <a:bodyPr lIns="0" tIns="0" rIns="0" bIns="0" rtlCol="0" anchor="t">
              <a:spAutoFit/>
            </a:bodyPr>
            <a:lstStyle/>
            <a:p>
              <a:pPr algn="ctr">
                <a:lnSpc>
                  <a:spcPts val="3476"/>
                </a:lnSpc>
              </a:pPr>
              <a:r>
                <a:rPr lang="en-US" sz="3160" b="1">
                  <a:solidFill>
                    <a:srgbClr val="000000"/>
                  </a:solidFill>
                  <a:latin typeface="Cooper Hewitt Bold"/>
                  <a:ea typeface="Cooper Hewitt Bold"/>
                  <a:cs typeface="Cooper Hewitt Bold"/>
                  <a:sym typeface="Cooper Hewitt Bold"/>
                </a:rPr>
                <a:t>4</a:t>
              </a:r>
            </a:p>
          </p:txBody>
        </p:sp>
      </p:grpSp>
      <p:grpSp>
        <p:nvGrpSpPr>
          <p:cNvPr id="11" name="Group 11"/>
          <p:cNvGrpSpPr/>
          <p:nvPr/>
        </p:nvGrpSpPr>
        <p:grpSpPr>
          <a:xfrm>
            <a:off x="5583826" y="4087123"/>
            <a:ext cx="2205059" cy="4232179"/>
            <a:chOff x="0" y="0"/>
            <a:chExt cx="2940078" cy="5642905"/>
          </a:xfrm>
        </p:grpSpPr>
        <p:sp>
          <p:nvSpPr>
            <p:cNvPr id="12" name="Freeform 12"/>
            <p:cNvSpPr/>
            <p:nvPr/>
          </p:nvSpPr>
          <p:spPr>
            <a:xfrm>
              <a:off x="0" y="0"/>
              <a:ext cx="2940078" cy="5642905"/>
            </a:xfrm>
            <a:custGeom>
              <a:avLst/>
              <a:gdLst/>
              <a:ahLst/>
              <a:cxnLst/>
              <a:rect l="l" t="t" r="r" b="b"/>
              <a:pathLst>
                <a:path w="2940078" h="5642905">
                  <a:moveTo>
                    <a:pt x="0" y="0"/>
                  </a:moveTo>
                  <a:lnTo>
                    <a:pt x="2940078" y="0"/>
                  </a:lnTo>
                  <a:lnTo>
                    <a:pt x="2940078" y="5642905"/>
                  </a:lnTo>
                  <a:lnTo>
                    <a:pt x="0" y="5642905"/>
                  </a:lnTo>
                  <a:lnTo>
                    <a:pt x="0" y="0"/>
                  </a:lnTo>
                  <a:close/>
                </a:path>
              </a:pathLst>
            </a:custGeom>
            <a:blipFill>
              <a:blip r:embed="rId5"/>
              <a:stretch>
                <a:fillRect l="-14266" t="-1308" r="-15699" b="-327"/>
              </a:stretch>
            </a:blipFill>
          </p:spPr>
          <p:txBody>
            <a:bodyPr/>
            <a:lstStyle/>
            <a:p>
              <a:endParaRPr lang="en-US"/>
            </a:p>
          </p:txBody>
        </p:sp>
        <p:sp>
          <p:nvSpPr>
            <p:cNvPr id="13" name="Freeform 13"/>
            <p:cNvSpPr/>
            <p:nvPr/>
          </p:nvSpPr>
          <p:spPr>
            <a:xfrm>
              <a:off x="2041105" y="1026424"/>
              <a:ext cx="326059" cy="296306"/>
            </a:xfrm>
            <a:custGeom>
              <a:avLst/>
              <a:gdLst/>
              <a:ahLst/>
              <a:cxnLst/>
              <a:rect l="l" t="t" r="r" b="b"/>
              <a:pathLst>
                <a:path w="326059" h="296306">
                  <a:moveTo>
                    <a:pt x="0" y="0"/>
                  </a:moveTo>
                  <a:lnTo>
                    <a:pt x="326059" y="0"/>
                  </a:lnTo>
                  <a:lnTo>
                    <a:pt x="326059" y="296306"/>
                  </a:lnTo>
                  <a:lnTo>
                    <a:pt x="0" y="29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4" name="Group 14"/>
          <p:cNvGrpSpPr/>
          <p:nvPr/>
        </p:nvGrpSpPr>
        <p:grpSpPr>
          <a:xfrm>
            <a:off x="4723503" y="8521471"/>
            <a:ext cx="720516" cy="666652"/>
            <a:chOff x="0" y="0"/>
            <a:chExt cx="960687" cy="888869"/>
          </a:xfrm>
        </p:grpSpPr>
        <p:grpSp>
          <p:nvGrpSpPr>
            <p:cNvPr id="15" name="Group 15"/>
            <p:cNvGrpSpPr/>
            <p:nvPr/>
          </p:nvGrpSpPr>
          <p:grpSpPr>
            <a:xfrm>
              <a:off x="29192" y="0"/>
              <a:ext cx="888869" cy="88886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17" name="TextBox 17"/>
              <p:cNvSpPr txBox="1"/>
              <p:nvPr/>
            </p:nvSpPr>
            <p:spPr>
              <a:xfrm>
                <a:off x="76200" y="38100"/>
                <a:ext cx="660400" cy="698500"/>
              </a:xfrm>
              <a:prstGeom prst="rect">
                <a:avLst/>
              </a:prstGeom>
            </p:spPr>
            <p:txBody>
              <a:bodyPr lIns="29192" tIns="29192" rIns="29192" bIns="29192" rtlCol="0" anchor="ctr"/>
              <a:lstStyle/>
              <a:p>
                <a:pPr algn="ctr">
                  <a:lnSpc>
                    <a:spcPts val="2659"/>
                  </a:lnSpc>
                </a:pPr>
                <a:endParaRPr/>
              </a:p>
            </p:txBody>
          </p:sp>
        </p:grpSp>
        <p:sp>
          <p:nvSpPr>
            <p:cNvPr id="18" name="TextBox 18"/>
            <p:cNvSpPr txBox="1"/>
            <p:nvPr/>
          </p:nvSpPr>
          <p:spPr>
            <a:xfrm>
              <a:off x="0" y="106996"/>
              <a:ext cx="960687" cy="704029"/>
            </a:xfrm>
            <a:prstGeom prst="rect">
              <a:avLst/>
            </a:prstGeom>
          </p:spPr>
          <p:txBody>
            <a:bodyPr lIns="0" tIns="0" rIns="0" bIns="0" rtlCol="0" anchor="t">
              <a:spAutoFit/>
            </a:bodyPr>
            <a:lstStyle/>
            <a:p>
              <a:pPr algn="ctr">
                <a:lnSpc>
                  <a:spcPts val="3476"/>
                </a:lnSpc>
              </a:pPr>
              <a:r>
                <a:rPr lang="en-US" sz="3160" b="1">
                  <a:solidFill>
                    <a:srgbClr val="000000"/>
                  </a:solidFill>
                  <a:latin typeface="Cooper Hewitt Bold"/>
                  <a:ea typeface="Cooper Hewitt Bold"/>
                  <a:cs typeface="Cooper Hewitt Bold"/>
                  <a:sym typeface="Cooper Hewitt Bold"/>
                </a:rPr>
                <a:t>5</a:t>
              </a:r>
            </a:p>
          </p:txBody>
        </p:sp>
      </p:grpSp>
      <p:sp>
        <p:nvSpPr>
          <p:cNvPr id="19" name="Freeform 19"/>
          <p:cNvSpPr/>
          <p:nvPr/>
        </p:nvSpPr>
        <p:spPr>
          <a:xfrm>
            <a:off x="8761046" y="1340031"/>
            <a:ext cx="5494467" cy="3660689"/>
          </a:xfrm>
          <a:custGeom>
            <a:avLst/>
            <a:gdLst/>
            <a:ahLst/>
            <a:cxnLst/>
            <a:rect l="l" t="t" r="r" b="b"/>
            <a:pathLst>
              <a:path w="5494467" h="3660689">
                <a:moveTo>
                  <a:pt x="0" y="0"/>
                </a:moveTo>
                <a:lnTo>
                  <a:pt x="5494467" y="0"/>
                </a:lnTo>
                <a:lnTo>
                  <a:pt x="5494467" y="3660688"/>
                </a:lnTo>
                <a:lnTo>
                  <a:pt x="0" y="3660688"/>
                </a:lnTo>
                <a:lnTo>
                  <a:pt x="0" y="0"/>
                </a:lnTo>
                <a:close/>
              </a:path>
            </a:pathLst>
          </a:custGeom>
          <a:blipFill>
            <a:blip r:embed="rId8"/>
            <a:stretch>
              <a:fillRect/>
            </a:stretch>
          </a:blipFill>
        </p:spPr>
        <p:txBody>
          <a:bodyPr/>
          <a:lstStyle/>
          <a:p>
            <a:endParaRPr lang="en-US"/>
          </a:p>
        </p:txBody>
      </p:sp>
      <p:grpSp>
        <p:nvGrpSpPr>
          <p:cNvPr id="20" name="Group 20"/>
          <p:cNvGrpSpPr/>
          <p:nvPr/>
        </p:nvGrpSpPr>
        <p:grpSpPr>
          <a:xfrm>
            <a:off x="8761046" y="5144683"/>
            <a:ext cx="720516" cy="666652"/>
            <a:chOff x="0" y="0"/>
            <a:chExt cx="960687" cy="888869"/>
          </a:xfrm>
        </p:grpSpPr>
        <p:grpSp>
          <p:nvGrpSpPr>
            <p:cNvPr id="21" name="Group 21"/>
            <p:cNvGrpSpPr/>
            <p:nvPr/>
          </p:nvGrpSpPr>
          <p:grpSpPr>
            <a:xfrm>
              <a:off x="29192" y="0"/>
              <a:ext cx="888869" cy="88886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23" name="TextBox 23"/>
              <p:cNvSpPr txBox="1"/>
              <p:nvPr/>
            </p:nvSpPr>
            <p:spPr>
              <a:xfrm>
                <a:off x="76200" y="38100"/>
                <a:ext cx="660400" cy="698500"/>
              </a:xfrm>
              <a:prstGeom prst="rect">
                <a:avLst/>
              </a:prstGeom>
            </p:spPr>
            <p:txBody>
              <a:bodyPr lIns="29192" tIns="29192" rIns="29192" bIns="29192" rtlCol="0" anchor="ctr"/>
              <a:lstStyle/>
              <a:p>
                <a:pPr algn="ctr">
                  <a:lnSpc>
                    <a:spcPts val="2659"/>
                  </a:lnSpc>
                </a:pPr>
                <a:endParaRPr/>
              </a:p>
            </p:txBody>
          </p:sp>
        </p:grpSp>
        <p:sp>
          <p:nvSpPr>
            <p:cNvPr id="24" name="TextBox 24"/>
            <p:cNvSpPr txBox="1"/>
            <p:nvPr/>
          </p:nvSpPr>
          <p:spPr>
            <a:xfrm>
              <a:off x="0" y="106996"/>
              <a:ext cx="960687" cy="704029"/>
            </a:xfrm>
            <a:prstGeom prst="rect">
              <a:avLst/>
            </a:prstGeom>
          </p:spPr>
          <p:txBody>
            <a:bodyPr lIns="0" tIns="0" rIns="0" bIns="0" rtlCol="0" anchor="t">
              <a:spAutoFit/>
            </a:bodyPr>
            <a:lstStyle/>
            <a:p>
              <a:pPr algn="ctr">
                <a:lnSpc>
                  <a:spcPts val="3476"/>
                </a:lnSpc>
              </a:pPr>
              <a:r>
                <a:rPr lang="en-US" sz="3160" b="1">
                  <a:solidFill>
                    <a:srgbClr val="000000">
                      <a:alpha val="80000"/>
                    </a:srgbClr>
                  </a:solidFill>
                  <a:latin typeface="Cooper Hewitt Bold"/>
                  <a:ea typeface="Cooper Hewitt Bold"/>
                  <a:cs typeface="Cooper Hewitt Bold"/>
                  <a:sym typeface="Cooper Hewitt Bold"/>
                </a:rPr>
                <a:t>6</a:t>
              </a:r>
            </a:p>
          </p:txBody>
        </p:sp>
      </p:grpSp>
      <p:sp>
        <p:nvSpPr>
          <p:cNvPr id="25" name="Freeform 25"/>
          <p:cNvSpPr/>
          <p:nvPr/>
        </p:nvSpPr>
        <p:spPr>
          <a:xfrm>
            <a:off x="14858397" y="7468797"/>
            <a:ext cx="3003787" cy="1347949"/>
          </a:xfrm>
          <a:custGeom>
            <a:avLst/>
            <a:gdLst/>
            <a:ahLst/>
            <a:cxnLst/>
            <a:rect l="l" t="t" r="r" b="b"/>
            <a:pathLst>
              <a:path w="3003787" h="1347949">
                <a:moveTo>
                  <a:pt x="0" y="0"/>
                </a:moveTo>
                <a:lnTo>
                  <a:pt x="3003787" y="0"/>
                </a:lnTo>
                <a:lnTo>
                  <a:pt x="3003787" y="1347949"/>
                </a:lnTo>
                <a:lnTo>
                  <a:pt x="0" y="1347949"/>
                </a:lnTo>
                <a:lnTo>
                  <a:pt x="0" y="0"/>
                </a:lnTo>
                <a:close/>
              </a:path>
            </a:pathLst>
          </a:custGeom>
          <a:blipFill>
            <a:blip r:embed="rId9"/>
            <a:stretch>
              <a:fillRect/>
            </a:stretch>
          </a:blipFill>
        </p:spPr>
        <p:txBody>
          <a:bodyPr/>
          <a:lstStyle/>
          <a:p>
            <a:endParaRPr lang="en-US"/>
          </a:p>
        </p:txBody>
      </p:sp>
      <p:sp>
        <p:nvSpPr>
          <p:cNvPr id="26" name="Freeform 26"/>
          <p:cNvSpPr/>
          <p:nvPr/>
        </p:nvSpPr>
        <p:spPr>
          <a:xfrm>
            <a:off x="13577573" y="7468797"/>
            <a:ext cx="3003787" cy="1347949"/>
          </a:xfrm>
          <a:custGeom>
            <a:avLst/>
            <a:gdLst/>
            <a:ahLst/>
            <a:cxnLst/>
            <a:rect l="l" t="t" r="r" b="b"/>
            <a:pathLst>
              <a:path w="3003787" h="1347949">
                <a:moveTo>
                  <a:pt x="0" y="0"/>
                </a:moveTo>
                <a:lnTo>
                  <a:pt x="3003787" y="0"/>
                </a:lnTo>
                <a:lnTo>
                  <a:pt x="3003787" y="1347949"/>
                </a:lnTo>
                <a:lnTo>
                  <a:pt x="0" y="1347949"/>
                </a:lnTo>
                <a:lnTo>
                  <a:pt x="0" y="0"/>
                </a:lnTo>
                <a:close/>
              </a:path>
            </a:pathLst>
          </a:custGeom>
          <a:blipFill>
            <a:blip r:embed="rId9"/>
            <a:stretch>
              <a:fillRect/>
            </a:stretch>
          </a:blipFill>
        </p:spPr>
        <p:txBody>
          <a:bodyPr/>
          <a:lstStyle/>
          <a:p>
            <a:endParaRPr lang="en-US"/>
          </a:p>
        </p:txBody>
      </p:sp>
      <p:sp>
        <p:nvSpPr>
          <p:cNvPr id="27" name="Freeform 27"/>
          <p:cNvSpPr/>
          <p:nvPr/>
        </p:nvSpPr>
        <p:spPr>
          <a:xfrm>
            <a:off x="13847930" y="2459788"/>
            <a:ext cx="4235323" cy="6356958"/>
          </a:xfrm>
          <a:custGeom>
            <a:avLst/>
            <a:gdLst/>
            <a:ahLst/>
            <a:cxnLst/>
            <a:rect l="l" t="t" r="r" b="b"/>
            <a:pathLst>
              <a:path w="4235323" h="6356958">
                <a:moveTo>
                  <a:pt x="0" y="0"/>
                </a:moveTo>
                <a:lnTo>
                  <a:pt x="4235324" y="0"/>
                </a:lnTo>
                <a:lnTo>
                  <a:pt x="4235324" y="6356958"/>
                </a:lnTo>
                <a:lnTo>
                  <a:pt x="0" y="6356958"/>
                </a:lnTo>
                <a:lnTo>
                  <a:pt x="0" y="0"/>
                </a:lnTo>
                <a:close/>
              </a:path>
            </a:pathLst>
          </a:custGeom>
          <a:blipFill>
            <a:blip r:embed="rId10"/>
            <a:stretch>
              <a:fillRect/>
            </a:stretch>
          </a:blipFill>
        </p:spPr>
        <p:txBody>
          <a:bodyPr/>
          <a:lstStyle/>
          <a:p>
            <a:endParaRPr lang="en-US"/>
          </a:p>
        </p:txBody>
      </p:sp>
      <p:grpSp>
        <p:nvGrpSpPr>
          <p:cNvPr id="28" name="Group 28"/>
          <p:cNvGrpSpPr/>
          <p:nvPr/>
        </p:nvGrpSpPr>
        <p:grpSpPr>
          <a:xfrm>
            <a:off x="17259300" y="8816746"/>
            <a:ext cx="720516" cy="666652"/>
            <a:chOff x="0" y="0"/>
            <a:chExt cx="960687" cy="888869"/>
          </a:xfrm>
        </p:grpSpPr>
        <p:grpSp>
          <p:nvGrpSpPr>
            <p:cNvPr id="29" name="Group 29"/>
            <p:cNvGrpSpPr/>
            <p:nvPr/>
          </p:nvGrpSpPr>
          <p:grpSpPr>
            <a:xfrm>
              <a:off x="29192" y="0"/>
              <a:ext cx="888869" cy="88886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BFE">
                  <a:alpha val="80000"/>
                </a:srgbClr>
              </a:solidFill>
            </p:spPr>
            <p:txBody>
              <a:bodyPr/>
              <a:lstStyle/>
              <a:p>
                <a:endParaRPr lang="en-US"/>
              </a:p>
            </p:txBody>
          </p:sp>
          <p:sp>
            <p:nvSpPr>
              <p:cNvPr id="31" name="TextBox 31"/>
              <p:cNvSpPr txBox="1"/>
              <p:nvPr/>
            </p:nvSpPr>
            <p:spPr>
              <a:xfrm>
                <a:off x="76200" y="38100"/>
                <a:ext cx="660400" cy="698500"/>
              </a:xfrm>
              <a:prstGeom prst="rect">
                <a:avLst/>
              </a:prstGeom>
            </p:spPr>
            <p:txBody>
              <a:bodyPr lIns="29192" tIns="29192" rIns="29192" bIns="29192" rtlCol="0" anchor="ctr"/>
              <a:lstStyle/>
              <a:p>
                <a:pPr algn="ctr">
                  <a:lnSpc>
                    <a:spcPts val="2659"/>
                  </a:lnSpc>
                </a:pPr>
                <a:endParaRPr/>
              </a:p>
            </p:txBody>
          </p:sp>
        </p:grpSp>
        <p:sp>
          <p:nvSpPr>
            <p:cNvPr id="32" name="TextBox 32"/>
            <p:cNvSpPr txBox="1"/>
            <p:nvPr/>
          </p:nvSpPr>
          <p:spPr>
            <a:xfrm>
              <a:off x="0" y="106996"/>
              <a:ext cx="960687" cy="704029"/>
            </a:xfrm>
            <a:prstGeom prst="rect">
              <a:avLst/>
            </a:prstGeom>
          </p:spPr>
          <p:txBody>
            <a:bodyPr lIns="0" tIns="0" rIns="0" bIns="0" rtlCol="0" anchor="t">
              <a:spAutoFit/>
            </a:bodyPr>
            <a:lstStyle/>
            <a:p>
              <a:pPr algn="ctr">
                <a:lnSpc>
                  <a:spcPts val="3476"/>
                </a:lnSpc>
              </a:pPr>
              <a:r>
                <a:rPr lang="en-US" sz="3160" b="1">
                  <a:solidFill>
                    <a:srgbClr val="000000">
                      <a:alpha val="80000"/>
                    </a:srgbClr>
                  </a:solidFill>
                  <a:latin typeface="Cooper Hewitt Bold"/>
                  <a:ea typeface="Cooper Hewitt Bold"/>
                  <a:cs typeface="Cooper Hewitt Bold"/>
                  <a:sym typeface="Cooper Hewitt Bold"/>
                </a:rPr>
                <a:t>7</a:t>
              </a:r>
            </a:p>
          </p:txBody>
        </p:sp>
      </p:grpSp>
      <p:sp>
        <p:nvSpPr>
          <p:cNvPr id="33" name="TextBox 33"/>
          <p:cNvSpPr txBox="1"/>
          <p:nvPr/>
        </p:nvSpPr>
        <p:spPr>
          <a:xfrm>
            <a:off x="1172132" y="6830138"/>
            <a:ext cx="3382444" cy="1785620"/>
          </a:xfrm>
          <a:prstGeom prst="rect">
            <a:avLst/>
          </a:prstGeom>
        </p:spPr>
        <p:txBody>
          <a:bodyPr lIns="0" tIns="0" rIns="0" bIns="0" rtlCol="0" anchor="t">
            <a:spAutoFit/>
          </a:bodyPr>
          <a:lstStyle/>
          <a:p>
            <a:pPr algn="l">
              <a:lnSpc>
                <a:spcPts val="2380"/>
              </a:lnSpc>
              <a:spcBef>
                <a:spcPct val="0"/>
              </a:spcBef>
            </a:pPr>
            <a:r>
              <a:rPr lang="en-US" sz="1700">
                <a:solidFill>
                  <a:srgbClr val="F0FBFE">
                    <a:alpha val="80000"/>
                  </a:srgbClr>
                </a:solidFill>
                <a:latin typeface="Poppins"/>
                <a:ea typeface="Poppins"/>
                <a:cs typeface="Poppins"/>
                <a:sym typeface="Poppins"/>
              </a:rPr>
              <a:t>She gets real time analysis of cash flow of her project. She also gets forecast of future cash flows based on current invoices and client payment patterns.</a:t>
            </a:r>
          </a:p>
        </p:txBody>
      </p:sp>
      <p:sp>
        <p:nvSpPr>
          <p:cNvPr id="34" name="TextBox 34"/>
          <p:cNvSpPr txBox="1"/>
          <p:nvPr/>
        </p:nvSpPr>
        <p:spPr>
          <a:xfrm>
            <a:off x="1028700" y="9419589"/>
            <a:ext cx="4198680" cy="365485"/>
          </a:xfrm>
          <a:prstGeom prst="rect">
            <a:avLst/>
          </a:prstGeom>
        </p:spPr>
        <p:txBody>
          <a:bodyPr lIns="0" tIns="0" rIns="0" bIns="0" rtlCol="0" anchor="t">
            <a:spAutoFit/>
          </a:bodyPr>
          <a:lstStyle/>
          <a:p>
            <a:pPr algn="l">
              <a:lnSpc>
                <a:spcPts val="2999"/>
              </a:lnSpc>
            </a:pPr>
            <a:r>
              <a:rPr lang="en-US" sz="1999" dirty="0">
                <a:solidFill>
                  <a:srgbClr val="F0FBFE"/>
                </a:solidFill>
                <a:latin typeface="TT Norms"/>
                <a:ea typeface="TT Norms"/>
                <a:cs typeface="TT Norms"/>
                <a:sym typeface="TT Norms"/>
              </a:rPr>
              <a:t>Slide 07 - User Journey (Satisfaction)</a:t>
            </a:r>
          </a:p>
        </p:txBody>
      </p:sp>
      <p:sp>
        <p:nvSpPr>
          <p:cNvPr id="35" name="TextBox 35"/>
          <p:cNvSpPr txBox="1"/>
          <p:nvPr/>
        </p:nvSpPr>
        <p:spPr>
          <a:xfrm>
            <a:off x="14671884" y="459105"/>
            <a:ext cx="2587416" cy="331470"/>
          </a:xfrm>
          <a:prstGeom prst="rect">
            <a:avLst/>
          </a:prstGeom>
        </p:spPr>
        <p:txBody>
          <a:bodyPr lIns="0" tIns="0" rIns="0" bIns="0" rtlCol="0" anchor="t">
            <a:spAutoFit/>
          </a:bodyPr>
          <a:lstStyle/>
          <a:p>
            <a:pPr algn="r">
              <a:lnSpc>
                <a:spcPts val="2700"/>
              </a:lnSpc>
            </a:pPr>
            <a:r>
              <a:rPr lang="en-US" sz="1800">
                <a:solidFill>
                  <a:srgbClr val="F0FBFE"/>
                </a:solidFill>
                <a:latin typeface="TT Norms"/>
                <a:ea typeface="TT Norms"/>
                <a:cs typeface="TT Norms"/>
                <a:sym typeface="TT Norms"/>
              </a:rPr>
              <a:t>Utkarsh Raj Sutihar</a:t>
            </a:r>
          </a:p>
        </p:txBody>
      </p:sp>
      <p:sp>
        <p:nvSpPr>
          <p:cNvPr id="36" name="TextBox 36"/>
          <p:cNvSpPr txBox="1"/>
          <p:nvPr/>
        </p:nvSpPr>
        <p:spPr>
          <a:xfrm>
            <a:off x="1028700" y="459105"/>
            <a:ext cx="2587416" cy="331470"/>
          </a:xfrm>
          <a:prstGeom prst="rect">
            <a:avLst/>
          </a:prstGeom>
        </p:spPr>
        <p:txBody>
          <a:bodyPr lIns="0" tIns="0" rIns="0" bIns="0" rtlCol="0" anchor="t">
            <a:spAutoFit/>
          </a:bodyPr>
          <a:lstStyle/>
          <a:p>
            <a:pPr algn="l">
              <a:lnSpc>
                <a:spcPts val="2700"/>
              </a:lnSpc>
            </a:pPr>
            <a:r>
              <a:rPr lang="en-US" sz="1800">
                <a:solidFill>
                  <a:srgbClr val="F0FBFE"/>
                </a:solidFill>
                <a:latin typeface="TT Norms"/>
                <a:ea typeface="TT Norms"/>
                <a:cs typeface="TT Norms"/>
                <a:sym typeface="TT Norms"/>
              </a:rPr>
              <a:t>Cashket</a:t>
            </a:r>
          </a:p>
        </p:txBody>
      </p:sp>
      <p:sp>
        <p:nvSpPr>
          <p:cNvPr id="37" name="TextBox 37"/>
          <p:cNvSpPr txBox="1"/>
          <p:nvPr/>
        </p:nvSpPr>
        <p:spPr>
          <a:xfrm>
            <a:off x="1028700" y="1537980"/>
            <a:ext cx="6760185" cy="1095375"/>
          </a:xfrm>
          <a:prstGeom prst="rect">
            <a:avLst/>
          </a:prstGeom>
        </p:spPr>
        <p:txBody>
          <a:bodyPr lIns="0" tIns="0" rIns="0" bIns="0" rtlCol="0" anchor="t">
            <a:spAutoFit/>
          </a:bodyPr>
          <a:lstStyle/>
          <a:p>
            <a:pPr algn="l">
              <a:lnSpc>
                <a:spcPts val="8640"/>
              </a:lnSpc>
            </a:pPr>
            <a:r>
              <a:rPr lang="en-US" sz="7200">
                <a:solidFill>
                  <a:srgbClr val="F0FBFE">
                    <a:alpha val="80000"/>
                  </a:srgbClr>
                </a:solidFill>
                <a:latin typeface="Archive"/>
                <a:ea typeface="Archive"/>
                <a:cs typeface="Archive"/>
                <a:sym typeface="Archive"/>
              </a:rPr>
              <a:t>USER JOURNEY</a:t>
            </a:r>
          </a:p>
        </p:txBody>
      </p:sp>
      <p:sp>
        <p:nvSpPr>
          <p:cNvPr id="38" name="TextBox 38"/>
          <p:cNvSpPr txBox="1"/>
          <p:nvPr/>
        </p:nvSpPr>
        <p:spPr>
          <a:xfrm>
            <a:off x="5583826" y="8464321"/>
            <a:ext cx="4337342" cy="1490345"/>
          </a:xfrm>
          <a:prstGeom prst="rect">
            <a:avLst/>
          </a:prstGeom>
        </p:spPr>
        <p:txBody>
          <a:bodyPr lIns="0" tIns="0" rIns="0" bIns="0" rtlCol="0" anchor="t">
            <a:spAutoFit/>
          </a:bodyPr>
          <a:lstStyle/>
          <a:p>
            <a:pPr algn="l">
              <a:lnSpc>
                <a:spcPts val="2380"/>
              </a:lnSpc>
            </a:pPr>
            <a:r>
              <a:rPr lang="en-US" sz="1700">
                <a:solidFill>
                  <a:srgbClr val="F0FBFE">
                    <a:alpha val="80000"/>
                  </a:srgbClr>
                </a:solidFill>
                <a:latin typeface="Poppins"/>
                <a:ea typeface="Poppins"/>
                <a:cs typeface="Poppins"/>
                <a:sym typeface="Poppins"/>
              </a:rPr>
              <a:t>Cashket alerts Hui Ling of Cash gaps and suggests bridging methods like invoice financing.</a:t>
            </a:r>
          </a:p>
          <a:p>
            <a:pPr algn="l">
              <a:lnSpc>
                <a:spcPts val="2380"/>
              </a:lnSpc>
              <a:spcBef>
                <a:spcPct val="0"/>
              </a:spcBef>
            </a:pPr>
            <a:r>
              <a:rPr lang="en-US" sz="1700">
                <a:solidFill>
                  <a:srgbClr val="F0FBFE">
                    <a:alpha val="80000"/>
                  </a:srgbClr>
                </a:solidFill>
                <a:latin typeface="Poppins"/>
                <a:ea typeface="Poppins"/>
                <a:cs typeface="Poppins"/>
                <a:sym typeface="Poppins"/>
              </a:rPr>
              <a:t>It also send professional mails to clients whose invoice payments are due.</a:t>
            </a:r>
          </a:p>
        </p:txBody>
      </p:sp>
      <p:sp>
        <p:nvSpPr>
          <p:cNvPr id="39" name="TextBox 39"/>
          <p:cNvSpPr txBox="1"/>
          <p:nvPr/>
        </p:nvSpPr>
        <p:spPr>
          <a:xfrm>
            <a:off x="9666378" y="5101668"/>
            <a:ext cx="4146723" cy="2376170"/>
          </a:xfrm>
          <a:prstGeom prst="rect">
            <a:avLst/>
          </a:prstGeom>
        </p:spPr>
        <p:txBody>
          <a:bodyPr lIns="0" tIns="0" rIns="0" bIns="0" rtlCol="0" anchor="t">
            <a:spAutoFit/>
          </a:bodyPr>
          <a:lstStyle/>
          <a:p>
            <a:pPr algn="l">
              <a:lnSpc>
                <a:spcPts val="2380"/>
              </a:lnSpc>
            </a:pPr>
            <a:r>
              <a:rPr lang="en-US" sz="1700">
                <a:solidFill>
                  <a:srgbClr val="F0FBFE">
                    <a:alpha val="80000"/>
                  </a:srgbClr>
                </a:solidFill>
                <a:latin typeface="Poppins"/>
                <a:ea typeface="Poppins"/>
                <a:cs typeface="Poppins"/>
                <a:sym typeface="Poppins"/>
              </a:rPr>
              <a:t>Cashket helps her flag risky clients with a Client Risk Score based on their payment history and patterns.</a:t>
            </a:r>
          </a:p>
          <a:p>
            <a:pPr algn="l">
              <a:lnSpc>
                <a:spcPts val="2380"/>
              </a:lnSpc>
            </a:pPr>
            <a:endParaRPr lang="en-US" sz="1700">
              <a:solidFill>
                <a:srgbClr val="F0FBFE">
                  <a:alpha val="80000"/>
                </a:srgbClr>
              </a:solidFill>
              <a:latin typeface="Poppins"/>
              <a:ea typeface="Poppins"/>
              <a:cs typeface="Poppins"/>
              <a:sym typeface="Poppins"/>
            </a:endParaRPr>
          </a:p>
          <a:p>
            <a:pPr algn="l">
              <a:lnSpc>
                <a:spcPts val="2380"/>
              </a:lnSpc>
              <a:spcBef>
                <a:spcPct val="0"/>
              </a:spcBef>
            </a:pPr>
            <a:r>
              <a:rPr lang="en-US" sz="1700">
                <a:solidFill>
                  <a:srgbClr val="F0FBFE">
                    <a:alpha val="80000"/>
                  </a:srgbClr>
                </a:solidFill>
                <a:latin typeface="Poppins"/>
                <a:ea typeface="Poppins"/>
                <a:cs typeface="Poppins"/>
                <a:sym typeface="Poppins"/>
              </a:rPr>
              <a:t>She also gets a chatbot that can directly answer any of her query regarding her invoices and cashflows in natural language.</a:t>
            </a:r>
          </a:p>
        </p:txBody>
      </p:sp>
      <p:sp>
        <p:nvSpPr>
          <p:cNvPr id="40" name="TextBox 40"/>
          <p:cNvSpPr txBox="1"/>
          <p:nvPr/>
        </p:nvSpPr>
        <p:spPr>
          <a:xfrm>
            <a:off x="10854618" y="8759596"/>
            <a:ext cx="6359135" cy="1490345"/>
          </a:xfrm>
          <a:prstGeom prst="rect">
            <a:avLst/>
          </a:prstGeom>
        </p:spPr>
        <p:txBody>
          <a:bodyPr lIns="0" tIns="0" rIns="0" bIns="0" rtlCol="0" anchor="t">
            <a:spAutoFit/>
          </a:bodyPr>
          <a:lstStyle/>
          <a:p>
            <a:pPr algn="l">
              <a:lnSpc>
                <a:spcPts val="2380"/>
              </a:lnSpc>
            </a:pPr>
            <a:r>
              <a:rPr lang="en-US" sz="1700">
                <a:solidFill>
                  <a:srgbClr val="F0FBFE">
                    <a:alpha val="80000"/>
                  </a:srgbClr>
                </a:solidFill>
                <a:latin typeface="Poppins"/>
                <a:ea typeface="Poppins"/>
                <a:cs typeface="Poppins"/>
                <a:sym typeface="Poppins"/>
              </a:rPr>
              <a:t>Tan Hui Ling’s life is much easier now, with a lot of workload and stress off her mind. She is very happy and Mei Tan is very happy from her employee’s efficiency.</a:t>
            </a:r>
          </a:p>
          <a:p>
            <a:pPr algn="l">
              <a:lnSpc>
                <a:spcPts val="2380"/>
              </a:lnSpc>
              <a:spcBef>
                <a:spcPct val="0"/>
              </a:spcBef>
            </a:pPr>
            <a:r>
              <a:rPr lang="en-US" sz="1700" b="1">
                <a:solidFill>
                  <a:srgbClr val="F0FBFE">
                    <a:alpha val="80000"/>
                  </a:srgbClr>
                </a:solidFill>
                <a:latin typeface="Poppins Bold"/>
                <a:ea typeface="Poppins Bold"/>
                <a:cs typeface="Poppins Bold"/>
                <a:sym typeface="Poppins Bold"/>
              </a:rPr>
              <a:t>This financial year Mei Tan Wholesale saw 180% increase in revenue.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2221</Words>
  <Application>Microsoft Macintosh PowerPoint</Application>
  <PresentationFormat>Custom</PresentationFormat>
  <Paragraphs>302</Paragraphs>
  <Slides>18</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18</vt:i4>
      </vt:variant>
    </vt:vector>
  </HeadingPairs>
  <TitlesOfParts>
    <vt:vector size="39" baseType="lpstr">
      <vt:lpstr>Garet</vt:lpstr>
      <vt:lpstr>Cooper Hewitt Bold</vt:lpstr>
      <vt:lpstr>Cinzel Bold</vt:lpstr>
      <vt:lpstr>Aptos</vt:lpstr>
      <vt:lpstr>TT Norms Italics</vt:lpstr>
      <vt:lpstr>Poppins</vt:lpstr>
      <vt:lpstr>Times New Roman</vt:lpstr>
      <vt:lpstr>Arial</vt:lpstr>
      <vt:lpstr>Archive</vt:lpstr>
      <vt:lpstr>Montserrat Bold</vt:lpstr>
      <vt:lpstr>Arimo</vt:lpstr>
      <vt:lpstr>Arimo Bold</vt:lpstr>
      <vt:lpstr>TT Norms</vt:lpstr>
      <vt:lpstr>TT Norms Bold</vt:lpstr>
      <vt:lpstr>Poppins Bold</vt:lpstr>
      <vt:lpstr>Poppins Italics</vt:lpstr>
      <vt:lpstr>Poppins Medium</vt:lpstr>
      <vt:lpstr>Poppins Semi-Bold</vt:lpstr>
      <vt:lpstr>Calibri</vt:lpstr>
      <vt:lpstr>Poppins Light</vt:lpstr>
      <vt:lpstr>Office Theme</vt:lpstr>
      <vt:lpstr>The 8th CLA Global TS Business Plan Challenge 2025</vt:lpstr>
      <vt:lpstr>Round 1 &amp; Round 2 Admin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Cashket</dc:title>
  <cp:lastModifiedBy>Student - Utkarsh Raj Sutihar</cp:lastModifiedBy>
  <cp:revision>3</cp:revision>
  <dcterms:created xsi:type="dcterms:W3CDTF">2006-08-16T00:00:00Z</dcterms:created>
  <dcterms:modified xsi:type="dcterms:W3CDTF">2025-05-30T05:30:45Z</dcterms:modified>
  <dc:identifier>DAGoqiMqPf4</dc:identifier>
</cp:coreProperties>
</file>